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6858000" cx="12192000"/>
  <p:notesSz cx="6858000" cy="9144000"/>
  <p:embeddedFontLst>
    <p:embeddedFont>
      <p:font typeface="Old Standard TT"/>
      <p:regular r:id="rId82"/>
      <p:bold r:id="rId83"/>
      <p: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5" roundtripDataSignature="AMtx7mg9iMBuCJVF81BAFeEDu5WqkYVP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ldStandardTT-italic.fntdata"/><Relationship Id="rId83" Type="http://schemas.openxmlformats.org/officeDocument/2006/relationships/font" Target="fonts/OldStandardTT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customschemas.google.com/relationships/presentationmetadata" Target="meta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OldStandardTT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narfed.org/transactions_across_datacenters_io.html" TargetMode="External"/><Relationship Id="rId3" Type="http://schemas.openxmlformats.org/officeDocument/2006/relationships/hyperlink" Target="https://github.com/henryr/cap-faq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hnet.microsoft.com/en-us/library/dd197427(v=ws.10).aspx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hnet.microsoft.com/en-us/library/dd197427(v=ws.10).aspx" TargetMode="External"/><Relationship Id="rId3" Type="http://schemas.openxmlformats.org/officeDocument/2006/relationships/hyperlink" Target="https://blog.cloudflare.com/october-2021-facebook-outage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igshare.com/articles/journal_contribution/Globally_distributed_content_delivery/6605972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hnet.microsoft.com/en-us/library/dd197427(v=ws.10).aspx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hnet.microsoft.com/en-us/library/dd197427(v=ws.10).aspx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oracle.com/cd/E15357_01/coh.360/e15723/cache_rtwtwbra.htm#COHDG197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c394f1a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fc394f1a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1c81de41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101c81de41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c394f1ab5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fc394f1ab5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1c81de41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101c81de41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c394f1ab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fc394f1ab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c394f1ab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fc394f1ab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c394f1ab5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fc394f1ab5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1c81de41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101c81de41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c394f1ab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Good reference to look for: </a:t>
            </a:r>
            <a:r>
              <a:rPr lang="en-US" sz="1300" u="sng">
                <a:solidFill>
                  <a:schemeClr val="hlink"/>
                </a:solidFill>
                <a:hlinkClick r:id="rId2"/>
              </a:rPr>
              <a:t>https://snarfed.org/transactions_across_datacenters_io.html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u="sng">
                <a:solidFill>
                  <a:schemeClr val="hlink"/>
                </a:solidFill>
                <a:hlinkClick r:id="rId3"/>
              </a:rPr>
              <a:t>https://github.com/henryr/cap-faq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</p:txBody>
      </p:sp>
      <p:sp>
        <p:nvSpPr>
          <p:cNvPr id="422" name="Google Shape;422;gfc394f1ab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c394f1ab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fc394f1ab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c394f1ab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DNS architecture</a:t>
            </a:r>
            <a:r>
              <a:rPr lang="en-US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interesting read</a:t>
            </a:r>
            <a:endParaRPr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fc394f1ab5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a4bb56c6f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DNS architecture</a:t>
            </a:r>
            <a:r>
              <a:rPr lang="en-US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interesting read, BGP</a:t>
            </a:r>
            <a:endParaRPr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https://blog.cloudflare.com/october-2021-facebook-outage/</a:t>
            </a:r>
            <a:endParaRPr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fa4bb56c6f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c394f1ab5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https://figshare.com/articles/journal_contribution/Globally_distributed_content_delivery/6605972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fc394f1ab5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c394f1ab5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fc394f1ab5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c394f1ab5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fc394f1ab5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c394f1ab5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DNS architecture</a:t>
            </a:r>
            <a:r>
              <a:rPr lang="en-US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interesting read</a:t>
            </a:r>
            <a:endParaRPr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fc394f1ab5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1c81de419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DNS architecture</a:t>
            </a:r>
            <a:r>
              <a:rPr lang="en-US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interesting read</a:t>
            </a:r>
            <a:endParaRPr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101c81de419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c394f1ab5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fc394f1ab5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c394f1ab5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fc394f1ab5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c394f1ab5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fc394f1ab5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a4bb56c6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fa4bb56c6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a4bb56c6f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fa4bb56c6f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a4bb56c6f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fa4bb56c6f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a4bb56c6f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fa4bb56c6f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a4bb56c6f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fa4bb56c6f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fa4bb56c6f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https://docs.oracle.com/cd/E15357_01/coh.360/e15723/cache_rtwtwbra.htm#COHDG197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fa4bb56c6f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a4bb56c6f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https://leetcode.com/problems/lru-cache/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https://leetcode.com/problems/lfu-cache/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fa4bb56c6f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c8201d3c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fc8201d3c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c8201d3c1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fc8201d3c1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c8201d3c1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https://www.baeldung.com/pub-sub-vs-message-queues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https://www.educba.com/rabbitmq-architecture/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https://www.youtube.com/watch?v=sRiLP5Pkqj0&amp;ab_channel=RabbitMQSummit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Todo: Kafka paper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fc8201d3c1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fc8201d3c1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https://docs.celeryproject.org/en/stable/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fc8201d3c1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c8201d3c1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fc8201d3c1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c8201d3c1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https://medium.com/@f2004392/everything-about-elastic-search-basics-9e7eedc24767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https://www.elastic.co/what-is/elasticsearch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https://www.loggly.com/use-cases/log-management-in-microservices-architecture/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fc8201d3c1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a4bb56c6f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gfa4bb56c6f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9" name="Google Shape;71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a35e5baf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a35e5baf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fa35e5baf6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5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0"/>
          <p:cNvSpPr txBox="1"/>
          <p:nvPr>
            <p:ph type="title"/>
          </p:nvPr>
        </p:nvSpPr>
        <p:spPr>
          <a:xfrm>
            <a:off x="415600" y="593367"/>
            <a:ext cx="11360800" cy="8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0"/>
          <p:cNvSpPr txBox="1"/>
          <p:nvPr>
            <p:ph idx="1" type="body"/>
          </p:nvPr>
        </p:nvSpPr>
        <p:spPr>
          <a:xfrm>
            <a:off x="415600" y="1562133"/>
            <a:ext cx="11360800" cy="4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5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5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5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linkedin.com/in/h-kulkarni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draw.io/?page-id=Ogj5uUZbzfrMNxxLXUrd&amp;scale=auto#G1keZwqi1EGkqRcmOXkQLKnfZ3qoetpCYW" TargetMode="External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762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 flipH="1">
            <a:off x="-1" y="0"/>
            <a:ext cx="7562008" cy="6858000"/>
          </a:xfrm>
          <a:custGeom>
            <a:rect b="b" l="l" r="r" t="t"/>
            <a:pathLst>
              <a:path extrusionOk="0" h="6858000" w="7529613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 txBox="1"/>
          <p:nvPr>
            <p:ph type="ctrTitle"/>
          </p:nvPr>
        </p:nvSpPr>
        <p:spPr>
          <a:xfrm>
            <a:off x="603325" y="3576518"/>
            <a:ext cx="58953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FFFFFF"/>
                </a:solidFill>
              </a:rPr>
              <a:t>System Design</a:t>
            </a:r>
            <a:endParaRPr/>
          </a:p>
        </p:txBody>
      </p:sp>
      <p:sp>
        <p:nvSpPr>
          <p:cNvPr id="108" name="Google Shape;108;p1"/>
          <p:cNvSpPr txBox="1"/>
          <p:nvPr>
            <p:ph idx="1" type="subTitle"/>
          </p:nvPr>
        </p:nvSpPr>
        <p:spPr>
          <a:xfrm>
            <a:off x="7729725" y="3692775"/>
            <a:ext cx="41328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GeeksforGeeks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Instructor: Hrishikesh Kulkarni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838199" y="5626353"/>
            <a:ext cx="4243589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cap="rnd" cmpd="sng" w="41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7850653" y="5626353"/>
            <a:ext cx="3479619" cy="18288"/>
          </a:xfrm>
          <a:custGeom>
            <a:rect b="b" l="l" r="r" t="t"/>
            <a:pathLst>
              <a:path extrusionOk="0" fill="none" h="18288" w="3479619">
                <a:moveTo>
                  <a:pt x="0" y="0"/>
                </a:moveTo>
                <a:cubicBezTo>
                  <a:pt x="178395" y="-3637"/>
                  <a:pt x="368619" y="-28254"/>
                  <a:pt x="661128" y="0"/>
                </a:cubicBezTo>
                <a:cubicBezTo>
                  <a:pt x="953637" y="28254"/>
                  <a:pt x="1022982" y="-4416"/>
                  <a:pt x="1357051" y="0"/>
                </a:cubicBezTo>
                <a:cubicBezTo>
                  <a:pt x="1691120" y="4416"/>
                  <a:pt x="1729558" y="27777"/>
                  <a:pt x="2087771" y="0"/>
                </a:cubicBezTo>
                <a:cubicBezTo>
                  <a:pt x="2445984" y="-27777"/>
                  <a:pt x="2592094" y="4429"/>
                  <a:pt x="2818491" y="0"/>
                </a:cubicBezTo>
                <a:cubicBezTo>
                  <a:pt x="3044888" y="-4429"/>
                  <a:pt x="3204567" y="26471"/>
                  <a:pt x="3479619" y="0"/>
                </a:cubicBezTo>
                <a:cubicBezTo>
                  <a:pt x="3478910" y="8157"/>
                  <a:pt x="3479206" y="12125"/>
                  <a:pt x="3479619" y="18288"/>
                </a:cubicBezTo>
                <a:cubicBezTo>
                  <a:pt x="3315855" y="-2963"/>
                  <a:pt x="3094885" y="26965"/>
                  <a:pt x="2714103" y="18288"/>
                </a:cubicBezTo>
                <a:cubicBezTo>
                  <a:pt x="2333321" y="9611"/>
                  <a:pt x="2260528" y="-15335"/>
                  <a:pt x="1948587" y="18288"/>
                </a:cubicBezTo>
                <a:cubicBezTo>
                  <a:pt x="1636646" y="51911"/>
                  <a:pt x="1489816" y="46369"/>
                  <a:pt x="1252663" y="18288"/>
                </a:cubicBezTo>
                <a:cubicBezTo>
                  <a:pt x="1015510" y="-9793"/>
                  <a:pt x="519812" y="-1217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479619">
                <a:moveTo>
                  <a:pt x="0" y="0"/>
                </a:moveTo>
                <a:cubicBezTo>
                  <a:pt x="326045" y="25020"/>
                  <a:pt x="425411" y="-17676"/>
                  <a:pt x="661128" y="0"/>
                </a:cubicBezTo>
                <a:cubicBezTo>
                  <a:pt x="896845" y="17676"/>
                  <a:pt x="1124825" y="1478"/>
                  <a:pt x="1252663" y="0"/>
                </a:cubicBezTo>
                <a:cubicBezTo>
                  <a:pt x="1380502" y="-1478"/>
                  <a:pt x="1694914" y="11788"/>
                  <a:pt x="2018179" y="0"/>
                </a:cubicBezTo>
                <a:cubicBezTo>
                  <a:pt x="2341444" y="-11788"/>
                  <a:pt x="2451167" y="12596"/>
                  <a:pt x="2679307" y="0"/>
                </a:cubicBezTo>
                <a:cubicBezTo>
                  <a:pt x="2907447" y="-12596"/>
                  <a:pt x="3094555" y="23821"/>
                  <a:pt x="3479619" y="0"/>
                </a:cubicBezTo>
                <a:cubicBezTo>
                  <a:pt x="3479355" y="4493"/>
                  <a:pt x="3480003" y="9472"/>
                  <a:pt x="3479619" y="18288"/>
                </a:cubicBezTo>
                <a:cubicBezTo>
                  <a:pt x="3311729" y="36782"/>
                  <a:pt x="3015946" y="7938"/>
                  <a:pt x="2783695" y="18288"/>
                </a:cubicBezTo>
                <a:cubicBezTo>
                  <a:pt x="2551444" y="28638"/>
                  <a:pt x="2398767" y="-13940"/>
                  <a:pt x="2018179" y="18288"/>
                </a:cubicBezTo>
                <a:cubicBezTo>
                  <a:pt x="1637591" y="50516"/>
                  <a:pt x="1634873" y="-6356"/>
                  <a:pt x="1426644" y="18288"/>
                </a:cubicBezTo>
                <a:cubicBezTo>
                  <a:pt x="1218415" y="42932"/>
                  <a:pt x="1006973" y="4094"/>
                  <a:pt x="730720" y="18288"/>
                </a:cubicBezTo>
                <a:cubicBezTo>
                  <a:pt x="454467" y="32482"/>
                  <a:pt x="291313" y="3910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2"/>
          <p:cNvSpPr txBox="1"/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/>
              <a:t>Design Fundamentals Categories	</a:t>
            </a:r>
            <a:endParaRPr/>
          </a:p>
        </p:txBody>
      </p:sp>
      <p:sp>
        <p:nvSpPr>
          <p:cNvPr id="279" name="Google Shape;279;p12"/>
          <p:cNvSpPr/>
          <p:nvPr/>
        </p:nvSpPr>
        <p:spPr>
          <a:xfrm rot="5400000">
            <a:off x="1627450" y="3462719"/>
            <a:ext cx="5410200" cy="18288"/>
          </a:xfrm>
          <a:custGeom>
            <a:rect b="b" l="l" r="r" t="t"/>
            <a:pathLst>
              <a:path extrusionOk="0" fill="none" h="18288" w="541020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extrusionOk="0" h="18288" w="541020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12"/>
          <p:cNvGrpSpPr/>
          <p:nvPr/>
        </p:nvGrpSpPr>
        <p:grpSpPr>
          <a:xfrm>
            <a:off x="4648860" y="1273541"/>
            <a:ext cx="6898826" cy="4270702"/>
            <a:chOff x="842" y="632719"/>
            <a:chExt cx="6898826" cy="4270702"/>
          </a:xfrm>
        </p:grpSpPr>
        <p:sp>
          <p:nvSpPr>
            <p:cNvPr id="281" name="Google Shape;281;p12"/>
            <p:cNvSpPr/>
            <p:nvPr/>
          </p:nvSpPr>
          <p:spPr>
            <a:xfrm>
              <a:off x="842" y="632719"/>
              <a:ext cx="3285155" cy="1971093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2"/>
            <p:cNvSpPr txBox="1"/>
            <p:nvPr/>
          </p:nvSpPr>
          <p:spPr>
            <a:xfrm>
              <a:off x="842" y="632719"/>
              <a:ext cx="3285155" cy="1971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Fundamental Knowledge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3614513" y="632719"/>
              <a:ext cx="3285155" cy="1971093"/>
            </a:xfrm>
            <a:prstGeom prst="rect">
              <a:avLst/>
            </a:prstGeom>
            <a:solidFill>
              <a:srgbClr val="D07A5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2"/>
            <p:cNvSpPr txBox="1"/>
            <p:nvPr/>
          </p:nvSpPr>
          <p:spPr>
            <a:xfrm>
              <a:off x="3614513" y="632719"/>
              <a:ext cx="3285155" cy="1971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Characteristics of your system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42" y="2932328"/>
              <a:ext cx="3285155" cy="1971093"/>
            </a:xfrm>
            <a:prstGeom prst="rect">
              <a:avLst/>
            </a:prstGeom>
            <a:solidFill>
              <a:srgbClr val="B8888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2"/>
            <p:cNvSpPr txBox="1"/>
            <p:nvPr/>
          </p:nvSpPr>
          <p:spPr>
            <a:xfrm>
              <a:off x="842" y="2932328"/>
              <a:ext cx="3285155" cy="1971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Actual components of your system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3614513" y="2932328"/>
              <a:ext cx="3285155" cy="1971093"/>
            </a:xfrm>
            <a:prstGeom prst="rect">
              <a:avLst/>
            </a:prstGeom>
            <a:solidFill>
              <a:srgbClr val="A4A4A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2"/>
            <p:cNvSpPr txBox="1"/>
            <p:nvPr/>
          </p:nvSpPr>
          <p:spPr>
            <a:xfrm>
              <a:off x="3614513" y="2932328"/>
              <a:ext cx="3285155" cy="1971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 tools used as components (not necessary to know)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3"/>
          <p:cNvSpPr txBox="1"/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lang="en-US" sz="4600"/>
              <a:t>Fundamental Knowledge</a:t>
            </a:r>
            <a:endParaRPr/>
          </a:p>
        </p:txBody>
      </p:sp>
      <p:sp>
        <p:nvSpPr>
          <p:cNvPr id="295" name="Google Shape;295;p13"/>
          <p:cNvSpPr/>
          <p:nvPr/>
        </p:nvSpPr>
        <p:spPr>
          <a:xfrm rot="5400000">
            <a:off x="1627450" y="3462719"/>
            <a:ext cx="5410200" cy="18288"/>
          </a:xfrm>
          <a:custGeom>
            <a:rect b="b" l="l" r="r" t="t"/>
            <a:pathLst>
              <a:path extrusionOk="0" fill="none" h="18288" w="541020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extrusionOk="0" h="18288" w="541020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13"/>
          <p:cNvGrpSpPr/>
          <p:nvPr/>
        </p:nvGrpSpPr>
        <p:grpSpPr>
          <a:xfrm>
            <a:off x="4648860" y="2642356"/>
            <a:ext cx="6898827" cy="1533072"/>
            <a:chOff x="842" y="2001534"/>
            <a:chExt cx="6898827" cy="1533072"/>
          </a:xfrm>
        </p:grpSpPr>
        <p:sp>
          <p:nvSpPr>
            <p:cNvPr id="297" name="Google Shape;297;p13"/>
            <p:cNvSpPr/>
            <p:nvPr/>
          </p:nvSpPr>
          <p:spPr>
            <a:xfrm>
              <a:off x="842" y="2001534"/>
              <a:ext cx="3066145" cy="1533072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3"/>
            <p:cNvSpPr txBox="1"/>
            <p:nvPr/>
          </p:nvSpPr>
          <p:spPr>
            <a:xfrm>
              <a:off x="45744" y="2046436"/>
              <a:ext cx="2976341" cy="1443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80000" spcFirstLastPara="1" rIns="80000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Calibri"/>
                <a:buNone/>
              </a:pPr>
              <a:r>
                <a:rPr b="0" i="0" lang="en-US" sz="4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 Server model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3833524" y="2001534"/>
              <a:ext cx="3066145" cy="1533072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3"/>
            <p:cNvSpPr txBox="1"/>
            <p:nvPr/>
          </p:nvSpPr>
          <p:spPr>
            <a:xfrm>
              <a:off x="3878426" y="2046436"/>
              <a:ext cx="2976341" cy="1443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80000" spcFirstLastPara="1" rIns="80000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Calibri"/>
                <a:buNone/>
              </a:pPr>
              <a:r>
                <a:rPr b="0" i="0" lang="en-US" sz="4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Network Protocols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Key characteristics of your system	</a:t>
            </a:r>
            <a:endParaRPr/>
          </a:p>
        </p:txBody>
      </p:sp>
      <p:grpSp>
        <p:nvGrpSpPr>
          <p:cNvPr id="306" name="Google Shape;306;p14"/>
          <p:cNvGrpSpPr/>
          <p:nvPr/>
        </p:nvGrpSpPr>
        <p:grpSpPr>
          <a:xfrm>
            <a:off x="966000" y="3101292"/>
            <a:ext cx="10260000" cy="1800003"/>
            <a:chOff x="127800" y="1275667"/>
            <a:chExt cx="10260000" cy="1800003"/>
          </a:xfrm>
        </p:grpSpPr>
        <p:sp>
          <p:nvSpPr>
            <p:cNvPr id="307" name="Google Shape;307;p14"/>
            <p:cNvSpPr/>
            <p:nvPr/>
          </p:nvSpPr>
          <p:spPr>
            <a:xfrm>
              <a:off x="622800" y="1275667"/>
              <a:ext cx="810000" cy="81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2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12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Availability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2737800" y="1275667"/>
              <a:ext cx="810000" cy="81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2242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 txBox="1"/>
            <p:nvPr/>
          </p:nvSpPr>
          <p:spPr>
            <a:xfrm>
              <a:off x="2242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Latency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4852800" y="1275667"/>
              <a:ext cx="810000" cy="81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435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4"/>
            <p:cNvSpPr txBox="1"/>
            <p:nvPr/>
          </p:nvSpPr>
          <p:spPr>
            <a:xfrm>
              <a:off x="435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Throughput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6967800" y="1275667"/>
              <a:ext cx="810000" cy="81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6472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4"/>
            <p:cNvSpPr txBox="1"/>
            <p:nvPr/>
          </p:nvSpPr>
          <p:spPr>
            <a:xfrm>
              <a:off x="6472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Redundancy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9082800" y="1275667"/>
              <a:ext cx="810000" cy="810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858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4"/>
            <p:cNvSpPr txBox="1"/>
            <p:nvPr/>
          </p:nvSpPr>
          <p:spPr>
            <a:xfrm>
              <a:off x="858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Consistency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5"/>
          <p:cNvSpPr/>
          <p:nvPr/>
        </p:nvSpPr>
        <p:spPr>
          <a:xfrm>
            <a:off x="173235" y="1371600"/>
            <a:ext cx="4529312" cy="3589977"/>
          </a:xfrm>
          <a:custGeom>
            <a:rect b="b" l="l" r="r" t="t"/>
            <a:pathLst>
              <a:path extrusionOk="0" h="3193741" w="5470628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lt2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5"/>
          <p:cNvSpPr txBox="1"/>
          <p:nvPr>
            <p:ph type="title"/>
          </p:nvPr>
        </p:nvSpPr>
        <p:spPr>
          <a:xfrm>
            <a:off x="1000941" y="685801"/>
            <a:ext cx="3494859" cy="549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Actual Components of your System</a:t>
            </a:r>
            <a:endParaRPr/>
          </a:p>
        </p:txBody>
      </p:sp>
      <p:grpSp>
        <p:nvGrpSpPr>
          <p:cNvPr id="329" name="Google Shape;329;p15"/>
          <p:cNvGrpSpPr/>
          <p:nvPr/>
        </p:nvGrpSpPr>
        <p:grpSpPr>
          <a:xfrm>
            <a:off x="4702547" y="850781"/>
            <a:ext cx="6651253" cy="5313599"/>
            <a:chOff x="0" y="12582"/>
            <a:chExt cx="6651253" cy="5313599"/>
          </a:xfrm>
        </p:grpSpPr>
        <p:sp>
          <p:nvSpPr>
            <p:cNvPr id="330" name="Google Shape;330;p15"/>
            <p:cNvSpPr/>
            <p:nvPr/>
          </p:nvSpPr>
          <p:spPr>
            <a:xfrm>
              <a:off x="0" y="366822"/>
              <a:ext cx="6651253" cy="6048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32562" y="12582"/>
              <a:ext cx="4655877" cy="70848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5"/>
            <p:cNvSpPr txBox="1"/>
            <p:nvPr/>
          </p:nvSpPr>
          <p:spPr>
            <a:xfrm>
              <a:off x="367147" y="47167"/>
              <a:ext cx="4586707" cy="639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5975" spcFirstLastPara="1" rIns="1759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Load Balancers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0" y="1455462"/>
              <a:ext cx="6651253" cy="6048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D778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32562" y="1101222"/>
              <a:ext cx="4655877" cy="708480"/>
            </a:xfrm>
            <a:prstGeom prst="roundRect">
              <a:avLst>
                <a:gd fmla="val 16667" name="adj"/>
              </a:avLst>
            </a:prstGeom>
            <a:solidFill>
              <a:srgbClr val="D7785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367147" y="1135807"/>
              <a:ext cx="4586707" cy="639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5975" spcFirstLastPara="1" rIns="1759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Proxies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0" y="2544102"/>
              <a:ext cx="6651253" cy="6048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C47F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332562" y="2189862"/>
              <a:ext cx="4655877" cy="708480"/>
            </a:xfrm>
            <a:prstGeom prst="roundRect">
              <a:avLst>
                <a:gd fmla="val 16667" name="adj"/>
              </a:avLst>
            </a:prstGeom>
            <a:solidFill>
              <a:srgbClr val="C47F6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5"/>
            <p:cNvSpPr txBox="1"/>
            <p:nvPr/>
          </p:nvSpPr>
          <p:spPr>
            <a:xfrm>
              <a:off x="367147" y="2224447"/>
              <a:ext cx="4586707" cy="639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5975" spcFirstLastPara="1" rIns="1759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0" y="3632742"/>
              <a:ext cx="6651253" cy="6048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B38E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332562" y="3278502"/>
              <a:ext cx="4655877" cy="708480"/>
            </a:xfrm>
            <a:prstGeom prst="roundRect">
              <a:avLst>
                <a:gd fmla="val 16667" name="adj"/>
              </a:avLst>
            </a:prstGeom>
            <a:solidFill>
              <a:srgbClr val="B38E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 txBox="1"/>
            <p:nvPr/>
          </p:nvSpPr>
          <p:spPr>
            <a:xfrm>
              <a:off x="367147" y="3313087"/>
              <a:ext cx="4586707" cy="639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5975" spcFirstLastPara="1" rIns="1759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Rate Limiting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0" y="4721381"/>
              <a:ext cx="6651253" cy="6048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A4A4A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332562" y="4367141"/>
              <a:ext cx="4655877" cy="708480"/>
            </a:xfrm>
            <a:prstGeom prst="roundRect">
              <a:avLst>
                <a:gd fmla="val 16667" name="adj"/>
              </a:avLst>
            </a:prstGeom>
            <a:solidFill>
              <a:srgbClr val="A4A4A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5"/>
            <p:cNvSpPr txBox="1"/>
            <p:nvPr/>
          </p:nvSpPr>
          <p:spPr>
            <a:xfrm>
              <a:off x="367147" y="4401726"/>
              <a:ext cx="4586707" cy="639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5975" spcFirstLastPara="1" rIns="1759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Leader Election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6"/>
          <p:cNvSpPr txBox="1"/>
          <p:nvPr>
            <p:ph type="title"/>
          </p:nvPr>
        </p:nvSpPr>
        <p:spPr>
          <a:xfrm>
            <a:off x="838200" y="401221"/>
            <a:ext cx="10515600" cy="1348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Real tools used as Components</a:t>
            </a:r>
            <a:endParaRPr/>
          </a:p>
        </p:txBody>
      </p:sp>
      <p:sp>
        <p:nvSpPr>
          <p:cNvPr id="352" name="Google Shape;352;p16"/>
          <p:cNvSpPr txBox="1"/>
          <p:nvPr>
            <p:ph idx="1" type="body"/>
          </p:nvPr>
        </p:nvSpPr>
        <p:spPr>
          <a:xfrm>
            <a:off x="838200" y="2586789"/>
            <a:ext cx="10515600" cy="3590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Zookeeper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Etcd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Nginix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Redis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Amazon S3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Google Cloud Storage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Microsoft Azure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c394f1ab5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fc394f1ab5_0_0"/>
          <p:cNvSpPr/>
          <p:nvPr/>
        </p:nvSpPr>
        <p:spPr>
          <a:xfrm>
            <a:off x="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fc394f1ab5_0_0"/>
          <p:cNvSpPr txBox="1"/>
          <p:nvPr>
            <p:ph type="title"/>
          </p:nvPr>
        </p:nvSpPr>
        <p:spPr>
          <a:xfrm>
            <a:off x="838200" y="401221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System design concepts/terminologies</a:t>
            </a:r>
            <a:endParaRPr/>
          </a:p>
        </p:txBody>
      </p:sp>
      <p:sp>
        <p:nvSpPr>
          <p:cNvPr id="360" name="Google Shape;360;gfc394f1ab5_0_0"/>
          <p:cNvSpPr txBox="1"/>
          <p:nvPr>
            <p:ph idx="1" type="body"/>
          </p:nvPr>
        </p:nvSpPr>
        <p:spPr>
          <a:xfrm>
            <a:off x="838200" y="2586800"/>
            <a:ext cx="51882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Scalability vs </a:t>
            </a:r>
            <a:r>
              <a:rPr lang="en-US" sz="2100"/>
              <a:t>Performance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Latency vs Throughput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CAP theorem</a:t>
            </a:r>
            <a:endParaRPr sz="2100"/>
          </a:p>
          <a:p>
            <a:pPr indent="-3619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Consistency patterns</a:t>
            </a:r>
            <a:endParaRPr sz="2100"/>
          </a:p>
          <a:p>
            <a:pPr indent="-3619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Availability patterns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DNS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CDN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Load balancers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Proxy servers</a:t>
            </a:r>
            <a:endParaRPr sz="2100"/>
          </a:p>
          <a:p>
            <a:pPr indent="-3619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Forward proxy</a:t>
            </a:r>
            <a:endParaRPr sz="2100"/>
          </a:p>
          <a:p>
            <a:pPr indent="-3619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Reverse proxy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61" name="Google Shape;361;gfc394f1ab5_0_0"/>
          <p:cNvSpPr txBox="1"/>
          <p:nvPr>
            <p:ph idx="1" type="body"/>
          </p:nvPr>
        </p:nvSpPr>
        <p:spPr>
          <a:xfrm>
            <a:off x="6847175" y="2658725"/>
            <a:ext cx="51882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Database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RDBMS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No-SQL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Caching mechanisms and strategies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TCP vs UDP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Consistent hashing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1c81de419_0_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101c81de419_0_1"/>
          <p:cNvSpPr/>
          <p:nvPr/>
        </p:nvSpPr>
        <p:spPr>
          <a:xfrm>
            <a:off x="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101c81de419_0_1"/>
          <p:cNvSpPr txBox="1"/>
          <p:nvPr>
            <p:ph type="title"/>
          </p:nvPr>
        </p:nvSpPr>
        <p:spPr>
          <a:xfrm>
            <a:off x="838200" y="401221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System design concepts/terminologies</a:t>
            </a:r>
            <a:endParaRPr/>
          </a:p>
        </p:txBody>
      </p:sp>
      <p:pic>
        <p:nvPicPr>
          <p:cNvPr id="369" name="Google Shape;369;g101c81de41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50" y="2427325"/>
            <a:ext cx="11335900" cy="443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c394f1ab5_0_9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fc394f1ab5_0_9"/>
          <p:cNvSpPr/>
          <p:nvPr/>
        </p:nvSpPr>
        <p:spPr>
          <a:xfrm>
            <a:off x="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fc394f1ab5_0_9"/>
          <p:cNvSpPr txBox="1"/>
          <p:nvPr>
            <p:ph type="title"/>
          </p:nvPr>
        </p:nvSpPr>
        <p:spPr>
          <a:xfrm>
            <a:off x="838200" y="401221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Scalability and Performance: </a:t>
            </a:r>
            <a:endParaRPr/>
          </a:p>
        </p:txBody>
      </p:sp>
      <p:sp>
        <p:nvSpPr>
          <p:cNvPr id="377" name="Google Shape;377;gfc394f1ab5_0_9"/>
          <p:cNvSpPr txBox="1"/>
          <p:nvPr>
            <p:ph idx="1" type="body"/>
          </p:nvPr>
        </p:nvSpPr>
        <p:spPr>
          <a:xfrm>
            <a:off x="838200" y="2425875"/>
            <a:ext cx="105978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Scalable service =&gt; If it results in increased performance in a manner proportional to no. of resources added.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Here increased performance means handling more units of work.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Remember:</a:t>
            </a:r>
            <a:endParaRPr sz="2500"/>
          </a:p>
          <a:p>
            <a:pPr indent="-387350" lvl="1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Performance issue in system means: system is slow for single user</a:t>
            </a:r>
            <a:endParaRPr sz="2500"/>
          </a:p>
          <a:p>
            <a:pPr indent="-387350" lvl="1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Scalability issue in system means: system is fast for single user but slow for heavy traffic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1c81de419_0_1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101c81de419_0_10"/>
          <p:cNvSpPr/>
          <p:nvPr/>
        </p:nvSpPr>
        <p:spPr>
          <a:xfrm>
            <a:off x="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101c81de419_0_10"/>
          <p:cNvSpPr txBox="1"/>
          <p:nvPr>
            <p:ph type="title"/>
          </p:nvPr>
        </p:nvSpPr>
        <p:spPr>
          <a:xfrm>
            <a:off x="838200" y="401221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Scalability and Performance: </a:t>
            </a:r>
            <a:endParaRPr/>
          </a:p>
        </p:txBody>
      </p:sp>
      <p:pic>
        <p:nvPicPr>
          <p:cNvPr id="385" name="Google Shape;385;g101c81de41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50" y="2232325"/>
            <a:ext cx="5739500" cy="405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01c81de41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550" y="1996225"/>
            <a:ext cx="5223076" cy="4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394f1ab5_0_17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fc394f1ab5_0_17"/>
          <p:cNvSpPr/>
          <p:nvPr/>
        </p:nvSpPr>
        <p:spPr>
          <a:xfrm>
            <a:off x="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fc394f1ab5_0_17"/>
          <p:cNvSpPr txBox="1"/>
          <p:nvPr>
            <p:ph type="title"/>
          </p:nvPr>
        </p:nvSpPr>
        <p:spPr>
          <a:xfrm>
            <a:off x="838200" y="401221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Latency</a:t>
            </a:r>
            <a:r>
              <a:rPr lang="en-US" sz="5400">
                <a:solidFill>
                  <a:srgbClr val="FFFFFF"/>
                </a:solidFill>
              </a:rPr>
              <a:t> and Throughput: </a:t>
            </a:r>
            <a:endParaRPr/>
          </a:p>
        </p:txBody>
      </p:sp>
      <p:sp>
        <p:nvSpPr>
          <p:cNvPr id="394" name="Google Shape;394;gfc394f1ab5_0_17"/>
          <p:cNvSpPr txBox="1"/>
          <p:nvPr>
            <p:ph idx="1" type="body"/>
          </p:nvPr>
        </p:nvSpPr>
        <p:spPr>
          <a:xfrm>
            <a:off x="838200" y="2425875"/>
            <a:ext cx="105978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Latency =&gt; Time taken to perform some action or produce some result</a:t>
            </a:r>
            <a:endParaRPr sz="2500"/>
          </a:p>
          <a:p>
            <a:pPr indent="-387350" lvl="1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Example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Throughput =&gt; Number of such actions/results per unit time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Remember: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One should aim for maximum throughput with low/accepted latency.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blue flower&#10;&#10;Description automatically generated with low confidence" id="116" name="Google Shape;116;p2"/>
          <p:cNvPicPr preferRelativeResize="0"/>
          <p:nvPr/>
        </p:nvPicPr>
        <p:blipFill rotWithShape="1">
          <a:blip r:embed="rId3">
            <a:alphaModFix amt="35000"/>
          </a:blip>
          <a:srcRect b="8217" l="0" r="1" t="7544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Agenda	</a:t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fmla="val 50000" name="adj"/>
            </a:avLst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fmla="val 50000" name="adj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2"/>
          <p:cNvGrpSpPr/>
          <p:nvPr/>
        </p:nvGrpSpPr>
        <p:grpSpPr>
          <a:xfrm>
            <a:off x="1218538" y="1785114"/>
            <a:ext cx="9754922" cy="4389715"/>
            <a:chOff x="575071" y="2133"/>
            <a:chExt cx="9754922" cy="4389715"/>
          </a:xfrm>
        </p:grpSpPr>
        <p:sp>
          <p:nvSpPr>
            <p:cNvPr id="123" name="Google Shape;123;p2"/>
            <p:cNvSpPr/>
            <p:nvPr/>
          </p:nvSpPr>
          <p:spPr>
            <a:xfrm>
              <a:off x="575071" y="2133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596499" y="23561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01741" y="216741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1901741" y="277221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82183" y="2133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2303611" y="23561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Who are the target audience.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608852" y="216741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3608852" y="277221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89294" y="2133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4010722" y="23561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Expectations from the course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315964" y="216741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5315964" y="277221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696406" y="2133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 txBox="1"/>
            <p:nvPr/>
          </p:nvSpPr>
          <p:spPr>
            <a:xfrm>
              <a:off x="5717834" y="23561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Expectations from the learners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023075" y="216741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 txBox="1"/>
            <p:nvPr/>
          </p:nvSpPr>
          <p:spPr>
            <a:xfrm>
              <a:off x="7023075" y="277221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403517" y="2133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 txBox="1"/>
            <p:nvPr/>
          </p:nvSpPr>
          <p:spPr>
            <a:xfrm>
              <a:off x="7424945" y="23561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Why and How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730186" y="216741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8730186" y="277221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110628" y="2133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 txBox="1"/>
            <p:nvPr/>
          </p:nvSpPr>
          <p:spPr>
            <a:xfrm>
              <a:off x="9132056" y="23561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a System Design interview is?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 rot="5400000">
              <a:off x="9591058" y="819108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 txBox="1"/>
            <p:nvPr/>
          </p:nvSpPr>
          <p:spPr>
            <a:xfrm>
              <a:off x="9629590" y="841057"/>
              <a:ext cx="181442" cy="18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110628" y="1221498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 txBox="1"/>
            <p:nvPr/>
          </p:nvSpPr>
          <p:spPr>
            <a:xfrm>
              <a:off x="9132056" y="1242926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System Design Interview works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 rot="10800000">
              <a:off x="8744819" y="1436107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 txBox="1"/>
            <p:nvPr/>
          </p:nvSpPr>
          <p:spPr>
            <a:xfrm>
              <a:off x="8822370" y="1496587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403517" y="1221498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 txBox="1"/>
            <p:nvPr/>
          </p:nvSpPr>
          <p:spPr>
            <a:xfrm>
              <a:off x="7424945" y="1242926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Design Fundamentals Categories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 rot="10800000">
              <a:off x="7037707" y="1436107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 txBox="1"/>
            <p:nvPr/>
          </p:nvSpPr>
          <p:spPr>
            <a:xfrm>
              <a:off x="7115258" y="1496587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696406" y="1221498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5717834" y="1242926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Design Fundamentals : Fundamental Knowledge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 rot="10800000">
              <a:off x="5330596" y="1436107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 txBox="1"/>
            <p:nvPr/>
          </p:nvSpPr>
          <p:spPr>
            <a:xfrm>
              <a:off x="5408147" y="1496587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989294" y="1221498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 txBox="1"/>
            <p:nvPr/>
          </p:nvSpPr>
          <p:spPr>
            <a:xfrm>
              <a:off x="4010722" y="1242926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Design Fundamentals : Key Characteristics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 rot="10800000">
              <a:off x="3623485" y="1436107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3701036" y="1496587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282183" y="1221498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 txBox="1"/>
            <p:nvPr/>
          </p:nvSpPr>
          <p:spPr>
            <a:xfrm>
              <a:off x="2303611" y="1242926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Design Fundamentals: Actual Components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 rot="10800000">
              <a:off x="1916373" y="1436107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 txBox="1"/>
            <p:nvPr/>
          </p:nvSpPr>
          <p:spPr>
            <a:xfrm>
              <a:off x="1993924" y="1496587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75071" y="1221498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596499" y="1242926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Design Fundamentals : Real Tools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1055501" y="2038473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1094033" y="2060422"/>
              <a:ext cx="181442" cy="18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5071" y="2440864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596499" y="2462292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Expectations from an interviewee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901741" y="2655472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 txBox="1"/>
            <p:nvPr/>
          </p:nvSpPr>
          <p:spPr>
            <a:xfrm>
              <a:off x="1901741" y="2715952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282183" y="2440864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 txBox="1"/>
            <p:nvPr/>
          </p:nvSpPr>
          <p:spPr>
            <a:xfrm>
              <a:off x="2303611" y="2462292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Chaotic Approach and Systematic Approach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608852" y="2655472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 txBox="1"/>
            <p:nvPr/>
          </p:nvSpPr>
          <p:spPr>
            <a:xfrm>
              <a:off x="3608852" y="2715952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989294" y="2440864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 txBox="1"/>
            <p:nvPr/>
          </p:nvSpPr>
          <p:spPr>
            <a:xfrm>
              <a:off x="4010722" y="2462292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Recommended System Design framework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15964" y="2655472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 txBox="1"/>
            <p:nvPr/>
          </p:nvSpPr>
          <p:spPr>
            <a:xfrm>
              <a:off x="5315964" y="2715952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696406" y="2440864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5717834" y="2462292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Requirement Analysis : Generic Questions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023075" y="2655472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 txBox="1"/>
            <p:nvPr/>
          </p:nvSpPr>
          <p:spPr>
            <a:xfrm>
              <a:off x="7023075" y="2715952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403517" y="2440864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 txBox="1"/>
            <p:nvPr/>
          </p:nvSpPr>
          <p:spPr>
            <a:xfrm>
              <a:off x="7424945" y="2462292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Requirement Analysis : Example (Design a IoT based system)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730186" y="2655472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 txBox="1"/>
            <p:nvPr/>
          </p:nvSpPr>
          <p:spPr>
            <a:xfrm>
              <a:off x="8730186" y="2715952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9110628" y="2440864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9132056" y="2462292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Modelling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 rot="5400000">
              <a:off x="9591058" y="3257838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 txBox="1"/>
            <p:nvPr/>
          </p:nvSpPr>
          <p:spPr>
            <a:xfrm>
              <a:off x="9629590" y="3279787"/>
              <a:ext cx="181442" cy="18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9110628" y="3660229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 txBox="1"/>
            <p:nvPr/>
          </p:nvSpPr>
          <p:spPr>
            <a:xfrm>
              <a:off x="9132056" y="3681657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Back of Envelope estimations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 rot="10800000">
              <a:off x="8744819" y="3874837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 txBox="1"/>
            <p:nvPr/>
          </p:nvSpPr>
          <p:spPr>
            <a:xfrm>
              <a:off x="8822370" y="3935317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403517" y="3660229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 txBox="1"/>
            <p:nvPr/>
          </p:nvSpPr>
          <p:spPr>
            <a:xfrm>
              <a:off x="7424945" y="3681657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Interfaces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 rot="10800000">
              <a:off x="7037707" y="3874837"/>
              <a:ext cx="258505" cy="302402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7115258" y="3935317"/>
              <a:ext cx="180954" cy="18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696406" y="3660229"/>
              <a:ext cx="1219365" cy="73161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5717834" y="3681657"/>
              <a:ext cx="1176509" cy="68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 Level Design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c394f1ab5_0_2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fc394f1ab5_0_24"/>
          <p:cNvSpPr/>
          <p:nvPr/>
        </p:nvSpPr>
        <p:spPr>
          <a:xfrm>
            <a:off x="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fc394f1ab5_0_24"/>
          <p:cNvSpPr txBox="1"/>
          <p:nvPr>
            <p:ph type="title"/>
          </p:nvPr>
        </p:nvSpPr>
        <p:spPr>
          <a:xfrm>
            <a:off x="838200" y="401221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Calibri"/>
              <a:buNone/>
            </a:pPr>
            <a:r>
              <a:rPr lang="en-US" sz="4560">
                <a:solidFill>
                  <a:srgbClr val="FFFFFF"/>
                </a:solidFill>
              </a:rPr>
              <a:t>Consistency, Availability, Partition tolerance</a:t>
            </a:r>
            <a:endParaRPr sz="3659"/>
          </a:p>
        </p:txBody>
      </p:sp>
      <p:sp>
        <p:nvSpPr>
          <p:cNvPr id="402" name="Google Shape;402;gfc394f1ab5_0_24"/>
          <p:cNvSpPr txBox="1"/>
          <p:nvPr>
            <p:ph idx="1" type="body"/>
          </p:nvPr>
        </p:nvSpPr>
        <p:spPr>
          <a:xfrm>
            <a:off x="838200" y="2425875"/>
            <a:ext cx="105978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 u="sng"/>
              <a:t>Consistency</a:t>
            </a:r>
            <a:r>
              <a:rPr lang="en-US" sz="2100"/>
              <a:t>: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 Every read receives the most recent write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 u="sng"/>
              <a:t>Availability</a:t>
            </a:r>
            <a:r>
              <a:rPr lang="en-US" sz="2100"/>
              <a:t>: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Every request receives response, without guarantee that it contains the most recent version of information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 u="sng"/>
              <a:t>Partition tolerance</a:t>
            </a:r>
            <a:r>
              <a:rPr lang="en-US" sz="2100"/>
              <a:t>: 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System continuous to work despite </a:t>
            </a:r>
            <a:r>
              <a:rPr lang="en-US" sz="2100"/>
              <a:t>arbitrary</a:t>
            </a:r>
            <a:r>
              <a:rPr lang="en-US" sz="2100"/>
              <a:t> network failures. 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Remember: Networks are not reliable. So for any large scale system you need to support partition tolerance.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c394f1ab5_0_37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fc394f1ab5_0_37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fc394f1ab5_0_37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Calibri"/>
              <a:buNone/>
            </a:pPr>
            <a:r>
              <a:rPr b="1" lang="en-US" sz="3659">
                <a:solidFill>
                  <a:schemeClr val="lt1"/>
                </a:solidFill>
              </a:rPr>
              <a:t>CAP Theorem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410" name="Google Shape;410;gfc394f1ab5_0_37"/>
          <p:cNvSpPr txBox="1"/>
          <p:nvPr/>
        </p:nvSpPr>
        <p:spPr>
          <a:xfrm>
            <a:off x="375525" y="2449925"/>
            <a:ext cx="11588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 states out of Consistency, Availability and Partition tolerance only 2 can be concurrently utilized. It means one must be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sacrificed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Since PT needs to be supported, we must trade-off between Consistency and Availability.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CP systems: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Useful when data needs to be accurate for every request.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Example: transactions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AP systems: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Returns most recent data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available on node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, which might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be most recent data.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Example: Youtube views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1c81de419_0_19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01c81de419_0_19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01c81de419_0_19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Calibri"/>
              <a:buNone/>
            </a:pPr>
            <a:r>
              <a:rPr b="1" lang="en-US" sz="3659">
                <a:solidFill>
                  <a:schemeClr val="lt1"/>
                </a:solidFill>
              </a:rPr>
              <a:t>CAP Theorem</a:t>
            </a:r>
            <a:endParaRPr b="1" sz="3659">
              <a:solidFill>
                <a:schemeClr val="lt1"/>
              </a:solidFill>
            </a:endParaRPr>
          </a:p>
        </p:txBody>
      </p:sp>
      <p:pic>
        <p:nvPicPr>
          <p:cNvPr id="418" name="Google Shape;418;g101c81de419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0" y="2489900"/>
            <a:ext cx="6067374" cy="369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01c81de419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200" y="2489900"/>
            <a:ext cx="4765174" cy="311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c394f1ab5_0_4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fc394f1ab5_0_45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fc394f1ab5_0_45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Calibri"/>
              <a:buNone/>
            </a:pPr>
            <a:r>
              <a:rPr b="1" lang="en-US" sz="3659">
                <a:solidFill>
                  <a:schemeClr val="lt1"/>
                </a:solidFill>
              </a:rPr>
              <a:t>Types of consistency (consistency patterns):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427" name="Google Shape;427;gfc394f1ab5_0_45"/>
          <p:cNvSpPr txBox="1"/>
          <p:nvPr/>
        </p:nvSpPr>
        <p:spPr>
          <a:xfrm>
            <a:off x="375525" y="2449925"/>
            <a:ext cx="115881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Weak consistency: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After a write, read may or may not see it.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Works well in real time use cases such as VoIP, video chat, real-time multiplayer games. Memchached follows this pattern.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Eventual consistency: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Specific form of weak consistency. After a write, reads will eventually see it (Typically in range of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milliseconds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to seconds)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Data is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replicated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asynchronously. This pattern is used in highly available systems.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Ex. DNS, Email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Strong consistency: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After write, all reads will see most recent value.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Usefu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 in systems where number of resources are limited and their status/value matters for business.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RDBMS uses this pattern.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c394f1ab5_0_53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fc394f1ab5_0_53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fc394f1ab5_0_53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Availability patterns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435" name="Google Shape;435;gfc394f1ab5_0_53"/>
          <p:cNvSpPr txBox="1"/>
          <p:nvPr/>
        </p:nvSpPr>
        <p:spPr>
          <a:xfrm>
            <a:off x="375525" y="2449925"/>
            <a:ext cx="11588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Master slave (active-passive) architecture: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Heartbeats are sent from active (master) node after some intervals. If it fails to send heartbeat, passive (stand-by) server takes over.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Very common in industry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Master master (active-active) architecture: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Both nodes are handling traffic. If one of the node fails, all traffic will be redirected to single node.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Logic needs to be handled at load-balancer level.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c394f1ab5_0_69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fc394f1ab5_0_69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fc394f1ab5_0_69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Domain Name Service (DNS):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443" name="Google Shape;443;gfc394f1ab5_0_69"/>
          <p:cNvSpPr txBox="1"/>
          <p:nvPr/>
        </p:nvSpPr>
        <p:spPr>
          <a:xfrm>
            <a:off x="375525" y="2449925"/>
            <a:ext cx="5445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Translates domain name to an IP address. Example: google.com to 1.0.0.0/24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Tree like structure. Root DNS actually maintains record of mapping.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Key DNS records: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Name server: Specifies DNS servers for domain/subdomain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Mail exchange (servers): Specifies mail servers for accepting msgs.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Ali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as r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ecord (Name to IP address)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Canonical name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Meta data such as: TTL, refresh interval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gfc394f1ab5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300" y="1919313"/>
            <a:ext cx="607695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a4bb56c6f_0_102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fa4bb56c6f_0_102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fa4bb56c6f_0_102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Domain Name Service (DNS):</a:t>
            </a:r>
            <a:endParaRPr b="1" sz="3659">
              <a:solidFill>
                <a:schemeClr val="lt1"/>
              </a:solidFill>
            </a:endParaRPr>
          </a:p>
        </p:txBody>
      </p:sp>
      <p:pic>
        <p:nvPicPr>
          <p:cNvPr id="452" name="Google Shape;452;gfa4bb56c6f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5" y="2695150"/>
            <a:ext cx="407670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fa4bb56c6f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425" y="2396300"/>
            <a:ext cx="6967577" cy="428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c394f1ab5_0_8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fc394f1ab5_0_86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fc394f1ab5_0_86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Content Delivery Network (CDN)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461" name="Google Shape;461;gfc394f1ab5_0_86"/>
          <p:cNvSpPr txBox="1"/>
          <p:nvPr/>
        </p:nvSpPr>
        <p:spPr>
          <a:xfrm>
            <a:off x="375525" y="2449925"/>
            <a:ext cx="5445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Serves static content to closest users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Static content is usually served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HTML, CSS, JS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Videos, transcripts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Website's DNS resolution will tell clients which server to look for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2 categories: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Push CDN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Pull CDN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fc394f1ab5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800" y="1806350"/>
            <a:ext cx="5999650" cy="470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c394f1ab5_0_9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fc394f1ab5_0_95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fc394f1ab5_0_95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CDN categories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470" name="Google Shape;470;gfc394f1ab5_0_95"/>
          <p:cNvSpPr txBox="1"/>
          <p:nvPr/>
        </p:nvSpPr>
        <p:spPr>
          <a:xfrm>
            <a:off x="375525" y="2449925"/>
            <a:ext cx="11292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Push CDN: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CDN receives changes whenever changes occur on the server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Website server takes responsibility of providing content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Whenever uploading is in progress, first erase CDN entry from DNS, upload content to CDN, add entry of CDN to DNS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Sites that are small or less frequently changes or static in nature works well with Push CDN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Pull CDN: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Grab content from original server whenever first user requests comes in system.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TTL is associated with each record to refresh stale data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Sites with heavy traffic uses pull CDN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c394f1ab5_0_103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fc394f1ab5_0_103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fc394f1ab5_0_103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Load balancer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478" name="Google Shape;478;gfc394f1ab5_0_103"/>
          <p:cNvSpPr txBox="1"/>
          <p:nvPr/>
        </p:nvSpPr>
        <p:spPr>
          <a:xfrm>
            <a:off x="375525" y="2449925"/>
            <a:ext cx="5624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Distributes incoming requests to resources. After getting response, it returns the same to client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Useful for: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Prevent incoming requests going to unhealthy resource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Preventing overloading of resources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Avoiding single point of failure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gfc394f1ab5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1911425"/>
            <a:ext cx="5798800" cy="464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"/>
          <p:cNvSpPr/>
          <p:nvPr/>
        </p:nvSpPr>
        <p:spPr>
          <a:xfrm rot="8888549">
            <a:off x="-1059474" y="-1108988"/>
            <a:ext cx="7179830" cy="5226565"/>
          </a:xfrm>
          <a:custGeom>
            <a:rect b="b" l="l" r="r" t="t"/>
            <a:pathLst>
              <a:path extrusionOk="0" h="5226565" w="7179830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"/>
          <p:cNvSpPr txBox="1"/>
          <p:nvPr>
            <p:ph type="title"/>
          </p:nvPr>
        </p:nvSpPr>
        <p:spPr>
          <a:xfrm>
            <a:off x="841246" y="673770"/>
            <a:ext cx="3644489" cy="241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About Me</a:t>
            </a:r>
            <a:endParaRPr/>
          </a:p>
        </p:txBody>
      </p:sp>
      <p:sp>
        <p:nvSpPr>
          <p:cNvPr id="212" name="Google Shape;212;p3"/>
          <p:cNvSpPr txBox="1"/>
          <p:nvPr>
            <p:ph idx="1" type="body"/>
          </p:nvPr>
        </p:nvSpPr>
        <p:spPr>
          <a:xfrm>
            <a:off x="6078099" y="1508215"/>
            <a:ext cx="5254800" cy="5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Sr. Software Engineer at Linkedin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Prior experience: 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Directi (platform engineer)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Observe.AI (SDE) 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Stocko-meter (</a:t>
            </a:r>
            <a:r>
              <a:rPr lang="en-US" sz="2200"/>
              <a:t>Co-founder)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Contact Info 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hrishikesh.kulkarni.offic</a:t>
            </a:r>
            <a:r>
              <a:rPr lang="en-US" sz="2200"/>
              <a:t>ial@gmail.com</a:t>
            </a:r>
            <a:endParaRPr sz="22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Phone: 7020629637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Linkedin: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linkedin.com/in/h-kulkarni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c394f1ab5_0_11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fc394f1ab5_0_111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fc394f1ab5_0_111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Load balancer (contd.)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487" name="Google Shape;487;gfc394f1ab5_0_111"/>
          <p:cNvSpPr txBox="1"/>
          <p:nvPr/>
        </p:nvSpPr>
        <p:spPr>
          <a:xfrm>
            <a:off x="375525" y="2449925"/>
            <a:ext cx="11266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Traffic routing techniques: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Round robin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Randomized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Least connection based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Least resource based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Sticky session (hash based)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Million $$$ question: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To avoid single point of failure, we introduce multiple servers and handle traffic using load balancer. Now isn't load balancer single point of failure?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1c81de419_0_2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01c81de419_0_28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101c81de419_0_28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Load balancer (contd.)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495" name="Google Shape;495;g101c81de419_0_28"/>
          <p:cNvSpPr txBox="1"/>
          <p:nvPr/>
        </p:nvSpPr>
        <p:spPr>
          <a:xfrm>
            <a:off x="461400" y="1847800"/>
            <a:ext cx="1126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Million $$$ question: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To avoid single point of failure, we introduce multiple servers and handle traffic using load balancer. Now isn't load balancer single point of failure?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01c81de41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25" y="3325300"/>
            <a:ext cx="9744998" cy="33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c394f1ab5_0_119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fc394f1ab5_0_119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fc394f1ab5_0_119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Proxy servers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504" name="Google Shape;504;gfc394f1ab5_0_119"/>
          <p:cNvSpPr txBox="1"/>
          <p:nvPr/>
        </p:nvSpPr>
        <p:spPr>
          <a:xfrm>
            <a:off x="375525" y="2449925"/>
            <a:ext cx="6625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reside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on client's local server or anywhere between client and remote server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Client connects to proxy server, requests for specific resource. Proxy forwards it to destination and returns info back to client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Encapsulates distributed service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Types of proxy: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Forward (Open) proxy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Reverse proxy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gfc394f1ab5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125" y="232475"/>
            <a:ext cx="5089174" cy="62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c394f1ab5_0_127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fc394f1ab5_0_127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fc394f1ab5_0_127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Forward proxy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513" name="Google Shape;513;gfc394f1ab5_0_127"/>
          <p:cNvSpPr txBox="1"/>
          <p:nvPr/>
        </p:nvSpPr>
        <p:spPr>
          <a:xfrm>
            <a:off x="321875" y="3192050"/>
            <a:ext cx="1126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Can forward any request from internet, fetch the data and return back to original user/client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Mostly used for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anonymity purpose as it does not show IP of original server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c394f1ab5_0_13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fc394f1ab5_0_135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fc394f1ab5_0_135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Reverse</a:t>
            </a:r>
            <a:r>
              <a:rPr b="1" lang="en-US" sz="3659">
                <a:solidFill>
                  <a:schemeClr val="lt1"/>
                </a:solidFill>
              </a:rPr>
              <a:t> proxy</a:t>
            </a:r>
            <a:endParaRPr b="1" sz="3659">
              <a:solidFill>
                <a:schemeClr val="lt1"/>
              </a:solidFill>
            </a:endParaRPr>
          </a:p>
        </p:txBody>
      </p:sp>
      <p:pic>
        <p:nvPicPr>
          <p:cNvPr id="521" name="Google Shape;521;gfc394f1ab5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300" y="2823200"/>
            <a:ext cx="4367500" cy="22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fc394f1ab5_0_135"/>
          <p:cNvSpPr txBox="1"/>
          <p:nvPr/>
        </p:nvSpPr>
        <p:spPr>
          <a:xfrm>
            <a:off x="378400" y="2288975"/>
            <a:ext cx="70209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Acts like a web server that centralizes internal services and provide unified interfaces to end users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All requests to facebook.com hits reverse proxy, request type is identified, forwarded to appropriate internal servers and finally response is returned to original user by reverse proxy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Benefits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Additional security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scalability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solution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caching mechanism implementation for static content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Can implement rate limiter and provide DDoS attacks solution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Can be useful to do A/B testing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7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7"/>
          <p:cNvSpPr txBox="1"/>
          <p:nvPr>
            <p:ph type="title"/>
          </p:nvPr>
        </p:nvSpPr>
        <p:spPr>
          <a:xfrm>
            <a:off x="167925" y="2257100"/>
            <a:ext cx="11132100" cy="18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000"/>
              <a:t>Find difference(s) between</a:t>
            </a:r>
            <a:endParaRPr b="1" sz="6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000"/>
              <a:t>reverse proxy and load balancer!</a:t>
            </a:r>
            <a:endParaRPr b="1"/>
          </a:p>
        </p:txBody>
      </p:sp>
      <p:sp>
        <p:nvSpPr>
          <p:cNvPr id="529" name="Google Shape;529;p17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7"/>
          <p:cNvSpPr/>
          <p:nvPr/>
        </p:nvSpPr>
        <p:spPr>
          <a:xfrm rot="-5400000">
            <a:off x="8912417" y="1202394"/>
            <a:ext cx="2387600" cy="2387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7"/>
          <p:cNvSpPr/>
          <p:nvPr/>
        </p:nvSpPr>
        <p:spPr>
          <a:xfrm>
            <a:off x="6821310" y="0"/>
            <a:ext cx="2315251" cy="1550992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p17"/>
          <p:cNvCxnSpPr/>
          <p:nvPr/>
        </p:nvCxnSpPr>
        <p:spPr>
          <a:xfrm>
            <a:off x="11724638" y="1331572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33" name="Google Shape;533;p17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7"/>
          <p:cNvSpPr/>
          <p:nvPr/>
        </p:nvSpPr>
        <p:spPr>
          <a:xfrm rot="-607105">
            <a:off x="6086940" y="4145122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7"/>
          <p:cNvSpPr/>
          <p:nvPr/>
        </p:nvSpPr>
        <p:spPr>
          <a:xfrm>
            <a:off x="6821310" y="4962670"/>
            <a:ext cx="2643352" cy="1895331"/>
          </a:xfrm>
          <a:custGeom>
            <a:rect b="b" l="l" r="r" t="t"/>
            <a:pathLst>
              <a:path extrusionOk="0" h="1895331" w="2643352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a4bb56c6f_0_27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fa4bb56c6f_0_27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fa4bb56c6f_0_27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Databases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543" name="Google Shape;543;gfa4bb56c6f_0_27"/>
          <p:cNvSpPr txBox="1"/>
          <p:nvPr/>
        </p:nvSpPr>
        <p:spPr>
          <a:xfrm>
            <a:off x="360525" y="2914875"/>
            <a:ext cx="5111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Used to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store data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that will be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queried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to gain insights / give information if requested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2 major categories: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SQL based (RDBMS) -&gt;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tomic,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onsistent,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solation,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urable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No-SQL based -&gt;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asically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vailable,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oft state,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ventually consistent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gfa4bb56c6f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200" y="2690688"/>
            <a:ext cx="6311474" cy="32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a4bb56c6f_0_43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fa4bb56c6f_0_43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fa4bb56c6f_0_43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What is cache?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552" name="Google Shape;552;gfa4bb56c6f_0_43"/>
          <p:cNvSpPr txBox="1"/>
          <p:nvPr/>
        </p:nvSpPr>
        <p:spPr>
          <a:xfrm>
            <a:off x="360675" y="3218875"/>
            <a:ext cx="616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Keeping frequently accessed data at a place where retrieval is extremely fast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Caching can improve page load time, reduce API response time, reduce load on server etc.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fa4bb56c6f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175" y="2494625"/>
            <a:ext cx="5547751" cy="37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a4bb56c6f_0_52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fa4bb56c6f_0_52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fa4bb56c6f_0_52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Where can we put cache?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561" name="Google Shape;561;gfa4bb56c6f_0_52"/>
          <p:cNvSpPr txBox="1"/>
          <p:nvPr/>
        </p:nvSpPr>
        <p:spPr>
          <a:xfrm>
            <a:off x="333850" y="2727125"/>
            <a:ext cx="6166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Client caching (OS, browser based)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CDN caching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Reverse proxy level caching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Database caching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Application caching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In memory cache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Cache at DB query level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Cache at API level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a4bb56c6f_0_6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fa4bb56c6f_0_68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fa4bb56c6f_0_68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Caching strategy: Cache Aside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569" name="Google Shape;569;gfa4bb56c6f_0_68"/>
          <p:cNvSpPr txBox="1"/>
          <p:nvPr/>
        </p:nvSpPr>
        <p:spPr>
          <a:xfrm>
            <a:off x="333850" y="2727125"/>
            <a:ext cx="6166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Cache does not interact with DB directly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Process: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Look for an entry in cache, causing cache miss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Load entry from DB/Other resources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 entry to cache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Return entry (Memcache)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Application needs extra logic to write to cache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Disadvantages: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Cache miss will result in 3 trips (delay)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Data can be stale if updated in DB (Use TTL)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If node fails, new node will take over with empty storage =&gt; lot of cache miss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gfa4bb56c6f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875" y="1703650"/>
            <a:ext cx="5194949" cy="23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fa4bb56c6f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400" y="4176250"/>
            <a:ext cx="5069748" cy="24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/>
          <p:nvPr/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Target Audience</a:t>
            </a:r>
            <a:endParaRPr/>
          </a:p>
        </p:txBody>
      </p:sp>
      <p:sp>
        <p:nvSpPr>
          <p:cNvPr id="220" name="Google Shape;220;p4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Working professionals looking to give interviews for senior position.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Working professionals looking to learn how to design a distributed system and add more value to their professional career.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Students (Optional)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a4bb56c6f_0_6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fa4bb56c6f_0_60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fa4bb56c6f_0_60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Caching strategy: Write-through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579" name="Google Shape;579;gfa4bb56c6f_0_60"/>
          <p:cNvSpPr txBox="1"/>
          <p:nvPr/>
        </p:nvSpPr>
        <p:spPr>
          <a:xfrm>
            <a:off x="333850" y="2727125"/>
            <a:ext cx="7463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Application uses cache as main data storage. Cache is responsible to read and write to DB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Overall slow operations, but subsequent reads of recent data faster. (User behaviour)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Also data in cache is never stale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Problems: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Slow writes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Most of data written in cache may never be read - causing wastage of cache memory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gfa4bb56c6f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925" y="2347425"/>
            <a:ext cx="3987749" cy="40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a4bb56c6f_0_8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fa4bb56c6f_0_85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fa4bb56c6f_0_85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Caching strategy: Write-behind (Write-back)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588" name="Google Shape;588;gfa4bb56c6f_0_85"/>
          <p:cNvSpPr txBox="1"/>
          <p:nvPr/>
        </p:nvSpPr>
        <p:spPr>
          <a:xfrm>
            <a:off x="333850" y="2727125"/>
            <a:ext cx="639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Process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Problems: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Could cause data loss if node goes down before adding entry in queue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Implementation heavy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Find more caching strategies!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gfa4bb56c6f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225" y="2119075"/>
            <a:ext cx="4589375" cy="4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a4bb56c6f_0_9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fa4bb56c6f_0_94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fa4bb56c6f_0_94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Cache eviction strategies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597" name="Google Shape;597;gfa4bb56c6f_0_94"/>
          <p:cNvSpPr txBox="1"/>
          <p:nvPr/>
        </p:nvSpPr>
        <p:spPr>
          <a:xfrm>
            <a:off x="333850" y="2727125"/>
            <a:ext cx="1093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irst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irst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east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ecently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ost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ecently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andom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eplacement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east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requently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daptive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eplacement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ache (LRU + LFU)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c8201d3c1_1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fc8201d3c1_1_0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fc8201d3c1_1_0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Asynchronism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605" name="Google Shape;605;gfc8201d3c1_1_0"/>
          <p:cNvSpPr txBox="1"/>
          <p:nvPr/>
        </p:nvSpPr>
        <p:spPr>
          <a:xfrm>
            <a:off x="333850" y="2727125"/>
            <a:ext cx="10932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Async workflow help reduces request times for expensive operations that would otherwise take longer time if performed in-line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Message-queue is mean to achieve this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gfc8201d3c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4086700"/>
            <a:ext cx="95250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c8201d3c1_1_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fc8201d3c1_1_8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fc8201d3c1_1_8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Use cases: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614" name="Google Shape;614;gfc8201d3c1_1_8"/>
          <p:cNvSpPr txBox="1"/>
          <p:nvPr/>
        </p:nvSpPr>
        <p:spPr>
          <a:xfrm>
            <a:off x="333850" y="2727125"/>
            <a:ext cx="109323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To communicate with external service which is flaky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Report generation/analysis/response will be sent to your email address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Video encoding: If you're building youtube, you would not want people to wait till entire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video is encoded to different versions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Email sending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Microservice communication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Any service which does not required real-time in-sync communication, add message queue!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c8201d3c1_1_1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fc8201d3c1_1_16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fc8201d3c1_1_16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Message queue: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622" name="Google Shape;622;gfc8201d3c1_1_16"/>
          <p:cNvSpPr txBox="1"/>
          <p:nvPr/>
        </p:nvSpPr>
        <p:spPr>
          <a:xfrm>
            <a:off x="333850" y="2727125"/>
            <a:ext cx="109323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Message queue receives, holds and delivers messages. If operation is too slow to perform inline to perform inline, following work-flow is used: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Application pushes a job to queue.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Worker/client-service picks up job from queue (using long polling) and processes message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User is not blocked and job is processes in background. Some task will be done in sync to provide user satisfaction.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Examples: Rabbit-MQ, AWS SQS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Dead letter queue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Message-queue vs pub-sub architecture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fc8201d3c1_1_2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fc8201d3c1_1_26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fc8201d3c1_1_26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Task</a:t>
            </a:r>
            <a:r>
              <a:rPr b="1" lang="en-US" sz="3659">
                <a:solidFill>
                  <a:schemeClr val="lt1"/>
                </a:solidFill>
              </a:rPr>
              <a:t> queue: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630" name="Google Shape;630;gfc8201d3c1_1_26"/>
          <p:cNvSpPr txBox="1"/>
          <p:nvPr/>
        </p:nvSpPr>
        <p:spPr>
          <a:xfrm>
            <a:off x="333850" y="2727125"/>
            <a:ext cx="10932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Task queue receives task and associated data, runs them and then delivers result.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They support scheduling and running compute intensive tasks in background.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Example: Apache airflow, Celery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c8201d3c1_1_3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fc8201d3c1_1_34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fc8201d3c1_1_34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Elastic-Search:</a:t>
            </a:r>
            <a:endParaRPr b="1" sz="3659">
              <a:solidFill>
                <a:schemeClr val="lt1"/>
              </a:solidFill>
            </a:endParaRPr>
          </a:p>
        </p:txBody>
      </p:sp>
      <p:sp>
        <p:nvSpPr>
          <p:cNvPr id="638" name="Google Shape;638;gfc8201d3c1_1_34"/>
          <p:cNvSpPr txBox="1"/>
          <p:nvPr/>
        </p:nvSpPr>
        <p:spPr>
          <a:xfrm>
            <a:off x="333850" y="2727125"/>
            <a:ext cx="1093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Distributed, open source, search and analytics service built on top of Apache Lucene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Easy to scale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Allows to store, search, analyze huge amount of data quickly and near real time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Uses inverted index to search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Provides ability to remove stop-words, case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insensitive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search, fuzzy search (Longest common subsequence)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c8201d3c1_1_42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gfc8201d3c1_1_42"/>
          <p:cNvSpPr/>
          <p:nvPr/>
        </p:nvSpPr>
        <p:spPr>
          <a:xfrm>
            <a:off x="-150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fc8201d3c1_1_42"/>
          <p:cNvSpPr txBox="1"/>
          <p:nvPr>
            <p:ph type="title"/>
          </p:nvPr>
        </p:nvSpPr>
        <p:spPr>
          <a:xfrm>
            <a:off x="838200" y="499608"/>
            <a:ext cx="10515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9">
                <a:solidFill>
                  <a:schemeClr val="lt1"/>
                </a:solidFill>
              </a:rPr>
              <a:t>Inverted index basics:</a:t>
            </a:r>
            <a:endParaRPr b="1" sz="3659">
              <a:solidFill>
                <a:schemeClr val="lt1"/>
              </a:solidFill>
            </a:endParaRPr>
          </a:p>
        </p:txBody>
      </p:sp>
      <p:pic>
        <p:nvPicPr>
          <p:cNvPr id="646" name="Google Shape;646;gfc8201d3c1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37" y="2280050"/>
            <a:ext cx="9493723" cy="37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a4bb56c6f_0_8"/>
          <p:cNvSpPr/>
          <p:nvPr/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fa4bb56c6f_0_8"/>
          <p:cNvSpPr txBox="1"/>
          <p:nvPr>
            <p:ph type="title"/>
          </p:nvPr>
        </p:nvSpPr>
        <p:spPr>
          <a:xfrm>
            <a:off x="970908" y="1220919"/>
            <a:ext cx="5425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Chaotic Approach</a:t>
            </a:r>
            <a:endParaRPr/>
          </a:p>
        </p:txBody>
      </p:sp>
      <p:sp>
        <p:nvSpPr>
          <p:cNvPr id="653" name="Google Shape;653;gfa4bb56c6f_0_8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fa4bb56c6f_0_8"/>
          <p:cNvSpPr/>
          <p:nvPr/>
        </p:nvSpPr>
        <p:spPr>
          <a:xfrm>
            <a:off x="6821310" y="2624479"/>
            <a:ext cx="812400" cy="812400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fa4bb56c6f_0_8"/>
          <p:cNvSpPr/>
          <p:nvPr/>
        </p:nvSpPr>
        <p:spPr>
          <a:xfrm rot="-5400000">
            <a:off x="8912417" y="1202294"/>
            <a:ext cx="2387700" cy="23877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fa4bb56c6f_0_8"/>
          <p:cNvSpPr/>
          <p:nvPr/>
        </p:nvSpPr>
        <p:spPr>
          <a:xfrm>
            <a:off x="6821310" y="0"/>
            <a:ext cx="2315251" cy="1550992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7" name="Google Shape;657;gfa4bb56c6f_0_8"/>
          <p:cNvCxnSpPr/>
          <p:nvPr/>
        </p:nvCxnSpPr>
        <p:spPr>
          <a:xfrm>
            <a:off x="11724638" y="1331572"/>
            <a:ext cx="0" cy="1597800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58" name="Google Shape;658;gfa4bb56c6f_0_8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fa4bb56c6f_0_8"/>
          <p:cNvSpPr/>
          <p:nvPr/>
        </p:nvSpPr>
        <p:spPr>
          <a:xfrm rot="-607019">
            <a:off x="6086903" y="4145176"/>
            <a:ext cx="4083494" cy="4083494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fa4bb56c6f_0_8"/>
          <p:cNvSpPr/>
          <p:nvPr/>
        </p:nvSpPr>
        <p:spPr>
          <a:xfrm>
            <a:off x="6821310" y="4962670"/>
            <a:ext cx="2643352" cy="1895331"/>
          </a:xfrm>
          <a:custGeom>
            <a:rect b="b" l="l" r="r" t="t"/>
            <a:pathLst>
              <a:path extrusionOk="0" h="1895331" w="2643352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Expectations from course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5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1" name="Google Shape;231;p5"/>
          <p:cNvSpPr txBox="1"/>
          <p:nvPr/>
        </p:nvSpPr>
        <p:spPr>
          <a:xfrm>
            <a:off x="4592430" y="319088"/>
            <a:ext cx="6864600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build strong foundation around the basic and advanced components of system design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help you for day-to-day life as well as interview cracking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 of theory and problem solving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8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8"/>
          <p:cNvSpPr txBox="1"/>
          <p:nvPr>
            <p:ph type="title"/>
          </p:nvPr>
        </p:nvSpPr>
        <p:spPr>
          <a:xfrm>
            <a:off x="6406055" y="780057"/>
            <a:ext cx="4947745" cy="28284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Systematic Approach</a:t>
            </a:r>
            <a:endParaRPr/>
          </a:p>
        </p:txBody>
      </p:sp>
      <p:sp>
        <p:nvSpPr>
          <p:cNvPr id="667" name="Google Shape;667;p18"/>
          <p:cNvSpPr/>
          <p:nvPr/>
        </p:nvSpPr>
        <p:spPr>
          <a:xfrm flipH="1">
            <a:off x="712599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8" name="Google Shape;668;p18"/>
          <p:cNvCxnSpPr/>
          <p:nvPr/>
        </p:nvCxnSpPr>
        <p:spPr>
          <a:xfrm>
            <a:off x="763649" y="1273766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69" name="Google Shape;669;p18"/>
          <p:cNvSpPr/>
          <p:nvPr/>
        </p:nvSpPr>
        <p:spPr>
          <a:xfrm rot="-5400000">
            <a:off x="1631431" y="1382395"/>
            <a:ext cx="2387600" cy="2387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8"/>
          <p:cNvSpPr/>
          <p:nvPr/>
        </p:nvSpPr>
        <p:spPr>
          <a:xfrm flipH="1">
            <a:off x="3231329" y="0"/>
            <a:ext cx="2315251" cy="1550992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8"/>
          <p:cNvSpPr/>
          <p:nvPr/>
        </p:nvSpPr>
        <p:spPr>
          <a:xfrm flipH="1">
            <a:off x="4320126" y="2345836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8"/>
          <p:cNvSpPr/>
          <p:nvPr/>
        </p:nvSpPr>
        <p:spPr>
          <a:xfrm flipH="1">
            <a:off x="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8"/>
          <p:cNvSpPr/>
          <p:nvPr/>
        </p:nvSpPr>
        <p:spPr>
          <a:xfrm flipH="1">
            <a:off x="2903228" y="4962670"/>
            <a:ext cx="2643352" cy="1895331"/>
          </a:xfrm>
          <a:custGeom>
            <a:rect b="b" l="l" r="r" t="t"/>
            <a:pathLst>
              <a:path extrusionOk="0" h="1895331" w="2643352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8"/>
          <p:cNvSpPr/>
          <p:nvPr/>
        </p:nvSpPr>
        <p:spPr>
          <a:xfrm flipH="1" rot="727948">
            <a:off x="2309492" y="4145122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9"/>
          <p:cNvSpPr txBox="1"/>
          <p:nvPr>
            <p:ph type="title"/>
          </p:nvPr>
        </p:nvSpPr>
        <p:spPr>
          <a:xfrm>
            <a:off x="838200" y="365125"/>
            <a:ext cx="53933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General Framework</a:t>
            </a:r>
            <a:endParaRPr/>
          </a:p>
        </p:txBody>
      </p:sp>
      <p:sp>
        <p:nvSpPr>
          <p:cNvPr id="681" name="Google Shape;681;p19"/>
          <p:cNvSpPr/>
          <p:nvPr/>
        </p:nvSpPr>
        <p:spPr>
          <a:xfrm>
            <a:off x="10198657" y="1"/>
            <a:ext cx="1155142" cy="625027"/>
          </a:xfrm>
          <a:custGeom>
            <a:rect b="b" l="l" r="r" t="t"/>
            <a:pathLst>
              <a:path extrusionOk="0" h="625027" w="1155142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9"/>
          <p:cNvSpPr txBox="1"/>
          <p:nvPr>
            <p:ph idx="1" type="body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514350" lvl="0" marL="628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/>
              <a:t>Requirement analysis (Functional, Non Functional)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/>
              <a:t>Defining data models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/>
              <a:t>Estimations -&gt; No. of users, no. of active users, data size, QPS (Read write) 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/>
              <a:t>Designing System Interfaces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/>
              <a:t>High Level Design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/>
              <a:t>Detailed Designs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/>
              <a:t>Identifying and Resolving Bottlenecks</a:t>
            </a:r>
            <a:endParaRPr/>
          </a:p>
          <a:p>
            <a:pPr indent="-514350" lvl="0" marL="628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Analytics on top of built system</a:t>
            </a:r>
            <a:endParaRPr/>
          </a:p>
        </p:txBody>
      </p:sp>
      <p:sp>
        <p:nvSpPr>
          <p:cNvPr id="683" name="Google Shape;683;p19"/>
          <p:cNvSpPr/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ead with Gears" id="684" name="Google Shape;6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184" y="1216485"/>
            <a:ext cx="3781051" cy="3781051"/>
          </a:xfrm>
          <a:custGeom>
            <a:rect b="b" l="l" r="r" t="t"/>
            <a:pathLst>
              <a:path extrusionOk="0" h="5712488" w="4114800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85" name="Google Shape;685;p19"/>
          <p:cNvSpPr/>
          <p:nvPr/>
        </p:nvSpPr>
        <p:spPr>
          <a:xfrm>
            <a:off x="6749602" y="1"/>
            <a:ext cx="2066948" cy="1621879"/>
          </a:xfrm>
          <a:custGeom>
            <a:rect b="b" l="l" r="r" t="t"/>
            <a:pathLst>
              <a:path extrusionOk="0" h="1621879" w="2066948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6" name="Google Shape;686;p19"/>
          <p:cNvCxnSpPr/>
          <p:nvPr/>
        </p:nvCxnSpPr>
        <p:spPr>
          <a:xfrm>
            <a:off x="12138745" y="1027906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87" name="Google Shape;687;p19"/>
          <p:cNvSpPr/>
          <p:nvPr/>
        </p:nvSpPr>
        <p:spPr>
          <a:xfrm rot="-1136562">
            <a:off x="7456580" y="5166682"/>
            <a:ext cx="1835725" cy="2024785"/>
          </a:xfrm>
          <a:custGeom>
            <a:rect b="b" l="l" r="r" t="t"/>
            <a:pathLst>
              <a:path extrusionOk="0" h="2024785" w="183572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6809527" y="6033795"/>
            <a:ext cx="1991064" cy="824205"/>
          </a:xfrm>
          <a:custGeom>
            <a:rect b="b" l="l" r="r" t="t"/>
            <a:pathLst>
              <a:path extrusionOk="0" h="824205" w="1991064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10851696" y="5519196"/>
            <a:ext cx="1340305" cy="1338805"/>
          </a:xfrm>
          <a:custGeom>
            <a:rect b="b" l="l" r="r" t="t"/>
            <a:pathLst>
              <a:path extrusionOk="0" h="1338805" w="13403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0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0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0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Requirement Analysis:: Generic Questions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7" name="Google Shape;697;p20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0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Scale of useability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u="sng"/>
              <a:t>Availability</a:t>
            </a:r>
            <a:r>
              <a:rPr lang="en-US"/>
              <a:t> v/s </a:t>
            </a:r>
            <a:r>
              <a:rPr b="1" lang="en-US" u="sng"/>
              <a:t>Consistency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Where does customer reside (Where to place datacenter)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How much </a:t>
            </a:r>
            <a:r>
              <a:rPr b="1" lang="en-US" u="sng"/>
              <a:t>latency</a:t>
            </a:r>
            <a:r>
              <a:rPr lang="en-US"/>
              <a:t> is acceptable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/>
              <a:t>Type of client interfaces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u="sng"/>
              <a:t>User growth rate -&gt; 5*yearly calc + 0.5 YC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Legal obligation (GDPR)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1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21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Requirement Analysis</a:t>
            </a:r>
            <a:endParaRPr/>
          </a:p>
        </p:txBody>
      </p:sp>
      <p:sp>
        <p:nvSpPr>
          <p:cNvPr id="706" name="Google Shape;706;p21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21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Generally questions are open ended and vague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Clarifying the scope of the problem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What areas we should be focussing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Example: Design facebook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Which part?  Feed/Messenger/Notification/UI/Backend</a:t>
            </a:r>
            <a:endParaRPr/>
          </a:p>
          <a:p>
            <a:pPr indent="-228600" lvl="2" marL="182875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Feed </a:t>
            </a:r>
            <a:endParaRPr/>
          </a:p>
          <a:p>
            <a:pPr indent="-228600" lvl="3" marL="243833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Should it contain photos/videos</a:t>
            </a:r>
            <a:endParaRPr/>
          </a:p>
          <a:p>
            <a:pPr indent="-228600" lvl="3" marL="243833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Should it be searchable?</a:t>
            </a:r>
            <a:endParaRPr/>
          </a:p>
          <a:p>
            <a:pPr indent="-228600" lvl="3" marL="243833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Do we need to have real time updates</a:t>
            </a:r>
            <a:endParaRPr/>
          </a:p>
          <a:p>
            <a:pPr indent="-228600" lvl="3" marL="243833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Do we need to support trending/hot topics?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22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2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Requirement Analysis:: Gotchas</a:t>
            </a:r>
            <a:endParaRPr/>
          </a:p>
        </p:txBody>
      </p:sp>
      <p:sp>
        <p:nvSpPr>
          <p:cNvPr id="715" name="Google Shape;715;p22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22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Problems can be too abstract, try to narrow down as much as possible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Confirm with the interviewer before proceeding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State any assumptions very well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lectric Car" id="722" name="Google Shape;7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988" y="1744515"/>
            <a:ext cx="3368969" cy="336896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3"/>
          <p:cNvSpPr/>
          <p:nvPr/>
        </p:nvSpPr>
        <p:spPr>
          <a:xfrm>
            <a:off x="4629992" y="0"/>
            <a:ext cx="7562008" cy="6858000"/>
          </a:xfrm>
          <a:custGeom>
            <a:rect b="b" l="l" r="r" t="t"/>
            <a:pathLst>
              <a:path extrusionOk="0" h="6858000" w="7529613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3"/>
          <p:cNvSpPr txBox="1"/>
          <p:nvPr>
            <p:ph type="title"/>
          </p:nvPr>
        </p:nvSpPr>
        <p:spPr>
          <a:xfrm>
            <a:off x="5759354" y="457201"/>
            <a:ext cx="5337270" cy="18359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Today’s Design Problem</a:t>
            </a:r>
            <a:endParaRPr/>
          </a:p>
        </p:txBody>
      </p:sp>
      <p:sp>
        <p:nvSpPr>
          <p:cNvPr id="725" name="Google Shape;725;p23"/>
          <p:cNvSpPr/>
          <p:nvPr/>
        </p:nvSpPr>
        <p:spPr>
          <a:xfrm>
            <a:off x="5759353" y="2560829"/>
            <a:ext cx="5029200" cy="18288"/>
          </a:xfrm>
          <a:custGeom>
            <a:rect b="b" l="l" r="r" t="t"/>
            <a:pathLst>
              <a:path extrusionOk="0" fill="none" h="18288" w="502920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extrusionOk="0" h="18288" w="502920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3"/>
          <p:cNvSpPr txBox="1"/>
          <p:nvPr>
            <p:ph idx="1" type="body"/>
          </p:nvPr>
        </p:nvSpPr>
        <p:spPr>
          <a:xfrm>
            <a:off x="5759354" y="2798064"/>
            <a:ext cx="5461095" cy="3417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2396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</a:rPr>
              <a:t>You are technical architect in a big car company. The company is launching an IOT based </a:t>
            </a:r>
            <a:r>
              <a:rPr b="1" lang="en-US" sz="2200" u="sng">
                <a:solidFill>
                  <a:srgbClr val="FFFFFF"/>
                </a:solidFill>
              </a:rPr>
              <a:t>health monitoring system for the car</a:t>
            </a:r>
            <a:r>
              <a:rPr lang="en-US" sz="2200">
                <a:solidFill>
                  <a:srgbClr val="FFFFFF"/>
                </a:solidFill>
              </a:rPr>
              <a:t>. Propose a scalable design for the same.</a:t>
            </a:r>
            <a:endParaRPr/>
          </a:p>
          <a:p>
            <a:pPr indent="-38096" lvl="0" marL="152396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4"/>
          <p:cNvSpPr/>
          <p:nvPr/>
        </p:nvSpPr>
        <p:spPr>
          <a:xfrm>
            <a:off x="3048" y="4293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4"/>
          <p:cNvSpPr/>
          <p:nvPr/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24"/>
          <p:cNvSpPr txBox="1"/>
          <p:nvPr>
            <p:ph type="title"/>
          </p:nvPr>
        </p:nvSpPr>
        <p:spPr>
          <a:xfrm>
            <a:off x="686834" y="591344"/>
            <a:ext cx="3200400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Requirement Analysis:: Example</a:t>
            </a:r>
            <a:endParaRPr/>
          </a:p>
        </p:txBody>
      </p:sp>
      <p:sp>
        <p:nvSpPr>
          <p:cNvPr id="734" name="Google Shape;734;p24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24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1143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You are technical architect in a big car company. The company is launching an IOT based </a:t>
            </a:r>
            <a:r>
              <a:rPr b="1" lang="en-US" u="sng"/>
              <a:t>health monitoring system for the car</a:t>
            </a:r>
            <a:r>
              <a:rPr lang="en-US"/>
              <a:t>. Propose a scalable design for the same.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What would be the user base? 10M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What is the frequency of event update? 1 min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How to show the data?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How frequent to show the data?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What sensors to account for initially?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How to show this data? Notification v/s pull?</a:t>
            </a:r>
            <a:endParaRPr/>
          </a:p>
          <a:p>
            <a:pPr indent="-228600" lvl="0" marL="60958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Availability v/s consistency?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Read heavy vs write heavy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5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25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 Framework</a:t>
            </a:r>
            <a:endParaRPr/>
          </a:p>
        </p:txBody>
      </p:sp>
      <p:sp>
        <p:nvSpPr>
          <p:cNvPr id="743" name="Google Shape;743;p25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25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Requirement analysis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Defining data models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Back of the envelope estimation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Designing System Interfaces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High Level Design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Detailed Designs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Identifying and Resolving Bottlenecks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6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6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Models</a:t>
            </a:r>
            <a:endParaRPr/>
          </a:p>
        </p:txBody>
      </p:sp>
      <p:sp>
        <p:nvSpPr>
          <p:cNvPr id="752" name="Google Shape;752;p26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6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Analyze query pattern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What is the read/write ratio?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Is some part of data queried too frequent ⇒ </a:t>
            </a:r>
            <a:r>
              <a:rPr b="1" lang="en-US" u="sng"/>
              <a:t>Caching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Identify major entities of the system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Identify if there is relational aspect to problem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Relational ⇒ Identify </a:t>
            </a:r>
            <a:r>
              <a:rPr b="1" lang="en-US"/>
              <a:t>PK</a:t>
            </a:r>
            <a:r>
              <a:rPr lang="en-US"/>
              <a:t>, </a:t>
            </a:r>
            <a:r>
              <a:rPr b="1" lang="en-US"/>
              <a:t>FK</a:t>
            </a:r>
            <a:r>
              <a:rPr lang="en-US"/>
              <a:t>, </a:t>
            </a:r>
            <a:r>
              <a:rPr b="1" lang="en-US"/>
              <a:t>indexes</a:t>
            </a:r>
            <a:r>
              <a:rPr lang="en-US"/>
              <a:t>, </a:t>
            </a:r>
            <a:r>
              <a:rPr b="1" lang="en-US"/>
              <a:t>Joins</a:t>
            </a:r>
            <a:r>
              <a:rPr lang="en-US"/>
              <a:t> if required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Non Relational ⇒ Identify </a:t>
            </a:r>
            <a:r>
              <a:rPr b="1" lang="en-US"/>
              <a:t>Partition Key</a:t>
            </a:r>
            <a:r>
              <a:rPr lang="en-US"/>
              <a:t>, </a:t>
            </a:r>
            <a:r>
              <a:rPr b="1" lang="en-US"/>
              <a:t>Sort key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Would we need some kind of storage engine like S3 to store photos/blobs etc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7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7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7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Models: SQL v/s NoSql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27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Strong consistency requirement ⇒ SQL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Familiarity constraints ⇒ SQL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Variable schema ⇒ NoSql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Horizontal data distribution requirement ⇒ NoSql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Event capture and processing ⇒ NoSql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Expectations from learners</a:t>
            </a:r>
            <a:endParaRPr/>
          </a:p>
        </p:txBody>
      </p:sp>
      <p:sp>
        <p:nvSpPr>
          <p:cNvPr id="239" name="Google Shape;239;p6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Have implemented some application on production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Basic understanding of databases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Clarity on basic concepts of data structures and Algorithms (DSA)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Hashing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Tries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Array manipulation algorithms (Sliding window, 2 pointer ...)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Trees, BST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8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8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8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Models: Example</a:t>
            </a:r>
            <a:endParaRPr/>
          </a:p>
        </p:txBody>
      </p:sp>
      <p:sp>
        <p:nvSpPr>
          <p:cNvPr id="770" name="Google Shape;770;p28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8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/>
              <a:t>Extending the previous questions for data model definition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/>
              <a:t>R/W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Very low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Go for db which are write optimized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/>
              <a:t>UI Can be on minute/ hour/ day basis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Pre computed data on day/hour basis can be cached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/>
              <a:t>vehicleId, attribute, value, timestamp (Pretty basic)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Both models can be used 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Better to go with NoSQL?</a:t>
            </a:r>
            <a:endParaRPr/>
          </a:p>
          <a:p>
            <a:pPr indent="-228600" lvl="2" marL="182875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Huge data volume</a:t>
            </a:r>
            <a:endParaRPr/>
          </a:p>
          <a:p>
            <a:pPr indent="-228600" lvl="2" marL="182875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Partition by vehicleId</a:t>
            </a:r>
            <a:endParaRPr/>
          </a:p>
          <a:p>
            <a:pPr indent="-228600" lvl="2" marL="182875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Indexed on timestamp</a:t>
            </a:r>
            <a:endParaRPr/>
          </a:p>
          <a:p>
            <a:pPr indent="-228600" lvl="3" marL="243833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Hashed or Ranged?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/>
              <a:t>Here attribute can be temperature, available fuel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9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9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9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 Framework</a:t>
            </a:r>
            <a:endParaRPr/>
          </a:p>
        </p:txBody>
      </p:sp>
      <p:sp>
        <p:nvSpPr>
          <p:cNvPr id="779" name="Google Shape;779;p29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29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Requirement analysis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Defining data models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Back of the envelope estimation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Designing System Interfaces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High Level Design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Detailed Designs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Identifying and Resolving Bottlenecks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0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0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30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 of the envelope estimation (Guesstimates)</a:t>
            </a:r>
            <a:endParaRPr/>
          </a:p>
        </p:txBody>
      </p:sp>
      <p:sp>
        <p:nvSpPr>
          <p:cNvPr id="788" name="Google Shape;788;p30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30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/>
              <a:t>System Storage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Can be derived from data models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There may be cases of photos/videos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/>
              <a:t>Throughput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Can be derived from concurrent users at any point in system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Can it be skewed?	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/>
              <a:t>Network bandwidth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In terms of bytes/sec. 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Helps in figuring out the instances needed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/>
              <a:t>Ask about archiving strategy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/>
              <a:t>Hot/Cold Storage</a:t>
            </a:r>
            <a:endParaRPr/>
          </a:p>
          <a:p>
            <a:pPr indent="-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2000" u="sng"/>
              <a:t>Note:</a:t>
            </a:r>
            <a:r>
              <a:rPr b="1" lang="en-US" sz="2000"/>
              <a:t> </a:t>
            </a:r>
            <a:r>
              <a:rPr lang="en-US" sz="2000"/>
              <a:t>Try to calculate growth of these estimates</a:t>
            </a:r>
            <a:r>
              <a:rPr b="1" lang="en-US" sz="2000"/>
              <a:t> </a:t>
            </a:r>
            <a:r>
              <a:rPr lang="en-US" sz="2000"/>
              <a:t>Try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31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1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 of the envelope estimation (Guesstimates)</a:t>
            </a:r>
            <a:endParaRPr/>
          </a:p>
        </p:txBody>
      </p:sp>
      <p:sp>
        <p:nvSpPr>
          <p:cNvPr id="797" name="Google Shape;797;p31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1"/>
          <p:cNvSpPr txBox="1"/>
          <p:nvPr>
            <p:ph idx="1" type="body"/>
          </p:nvPr>
        </p:nvSpPr>
        <p:spPr>
          <a:xfrm>
            <a:off x="3887234" y="319088"/>
            <a:ext cx="8149122" cy="5953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/>
              <a:t>System Storage vehicleId(4 bytes), attribute(10 bytes), value (4 bytes), timestamp (8 bytes) (10M Cars, event is per minute)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/>
              <a:t>1 row  ⇒ 25 bytes * 10*10^6 ⇒ 25*10^7 ⇒ 0.25 GB/min </a:t>
            </a:r>
            <a:endParaRPr sz="1600">
              <a:highlight>
                <a:srgbClr val="FF0000"/>
              </a:highlight>
            </a:endParaRPr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/>
              <a:t>0.25GB/min  ⇒ 4 MB/s  * 86400 (10^5) ⇒ 400 GB/day * 400 ⇒ 160 TB/Year 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/>
              <a:t>Throughput (Event)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/>
              <a:t>10*10^6 / min ~ 2*10^5 request / sec 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/>
              <a:t>Average machine can handle 5K req/sec (Assumption, 4CPU, 8GB) ⇒ 40 servers needed. The actual numbers can be deduced by performing an extensive load test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/>
              <a:t>Network bandwidth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/>
              <a:t>0.25 GB / min + header info in each request ⇒ 4-5MB/s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/>
              <a:t>Available bandwidth ⇒ 100MB/s/machine (Assumption) ⇒ At Least 1 server are needed</a:t>
            </a:r>
            <a:endParaRPr/>
          </a:p>
          <a:p>
            <a:pPr indent="-228600" lvl="1" marL="609585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200" u="sng"/>
              <a:t>Note:</a:t>
            </a:r>
            <a:r>
              <a:rPr b="1" lang="en-US" sz="1200"/>
              <a:t> </a:t>
            </a:r>
            <a:r>
              <a:rPr lang="en-US" sz="1200"/>
              <a:t>Try to calculate growth of these estimates</a:t>
            </a:r>
            <a:r>
              <a:rPr b="1" lang="en-US" sz="1200"/>
              <a:t>, </a:t>
            </a:r>
            <a:r>
              <a:rPr lang="en-US" sz="1200"/>
              <a:t>handle temporary spikes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32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32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 Framework</a:t>
            </a:r>
            <a:endParaRPr/>
          </a:p>
        </p:txBody>
      </p:sp>
      <p:sp>
        <p:nvSpPr>
          <p:cNvPr id="806" name="Google Shape;806;p32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2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Requirement analysis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Defining data models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Back of the envelope estimation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Designing System Interfaces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High Level Design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Detailed Designs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Identifying and Resolving Bottlenecks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3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33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33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 Interfaces</a:t>
            </a:r>
            <a:endParaRPr/>
          </a:p>
        </p:txBody>
      </p:sp>
      <p:sp>
        <p:nvSpPr>
          <p:cNvPr id="815" name="Google Shape;815;p33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33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143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143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Try to Establish exact contract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Ensures that we haven’t missed any requirements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Server Interfaces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API Definition</a:t>
            </a:r>
            <a:endParaRPr/>
          </a:p>
          <a:p>
            <a:pPr indent="-228600" lvl="0" marL="1828754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					</a:t>
            </a:r>
            <a:endParaRPr/>
          </a:p>
          <a:p>
            <a:pPr indent="-114300" lvl="0" marL="609585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14300" lvl="0" marL="609585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34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4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 Interfaces:: Example</a:t>
            </a:r>
            <a:endParaRPr/>
          </a:p>
        </p:txBody>
      </p:sp>
      <p:sp>
        <p:nvSpPr>
          <p:cNvPr id="824" name="Google Shape;824;p34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4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143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143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POST /measurement</a:t>
            </a:r>
            <a:endParaRPr/>
          </a:p>
          <a:p>
            <a:pPr indent="-228600" lvl="2" marL="182875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Body: measurement data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GET /aggregate_data</a:t>
            </a:r>
            <a:endParaRPr/>
          </a:p>
          <a:p>
            <a:pPr indent="-228600" lvl="2" marL="182875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Query Params: criterias</a:t>
            </a:r>
            <a:endParaRPr/>
          </a:p>
          <a:p>
            <a:pPr indent="-114300" lvl="0" marL="609585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35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35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 Framework</a:t>
            </a:r>
            <a:endParaRPr/>
          </a:p>
        </p:txBody>
      </p:sp>
      <p:sp>
        <p:nvSpPr>
          <p:cNvPr id="833" name="Google Shape;833;p35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5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Requirement analysis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Defining data models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Back of the envelope estimation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Designing System Interfaces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High Level Design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Detailed Designs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Identifying and Resolving Bottlenecks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6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6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High Level Design</a:t>
            </a:r>
            <a:endParaRPr/>
          </a:p>
        </p:txBody>
      </p:sp>
      <p:sp>
        <p:nvSpPr>
          <p:cNvPr id="842" name="Google Shape;842;p36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6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Identify the major components of the system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Draw the components and their interactions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Make sure that HLD fits into a single page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7"/>
          <p:cNvSpPr txBox="1"/>
          <p:nvPr>
            <p:ph type="title"/>
          </p:nvPr>
        </p:nvSpPr>
        <p:spPr>
          <a:xfrm>
            <a:off x="415600" y="593367"/>
            <a:ext cx="11360800" cy="81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High Level Design:: Example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49" name="Google Shape;849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123" y="2486107"/>
            <a:ext cx="10394186" cy="2636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a35e5baf6_0_1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fa35e5baf6_0_1"/>
          <p:cNvSpPr txBox="1"/>
          <p:nvPr/>
        </p:nvSpPr>
        <p:spPr>
          <a:xfrm>
            <a:off x="565800" y="196725"/>
            <a:ext cx="11060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4C1130"/>
                </a:solidFill>
                <a:latin typeface="Calibri"/>
                <a:ea typeface="Calibri"/>
                <a:cs typeface="Calibri"/>
                <a:sym typeface="Calibri"/>
              </a:rPr>
              <a:t>Which online system you admire the most?</a:t>
            </a:r>
            <a:endParaRPr b="1" sz="4700">
              <a:solidFill>
                <a:srgbClr val="4C11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fa35e5baf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272" y="1386025"/>
            <a:ext cx="7719931" cy="4670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8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8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8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 Framework</a:t>
            </a:r>
            <a:endParaRPr/>
          </a:p>
        </p:txBody>
      </p:sp>
      <p:sp>
        <p:nvSpPr>
          <p:cNvPr id="857" name="Google Shape;857;p38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8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Requirement analysis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Defining data models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Back of the envelope estimation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Designing  System Interfaces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High Level Design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Detailed Designs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Identifying and Resolving Bottlenecks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9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9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Detailed Design</a:t>
            </a:r>
            <a:endParaRPr/>
          </a:p>
        </p:txBody>
      </p:sp>
      <p:sp>
        <p:nvSpPr>
          <p:cNvPr id="866" name="Google Shape;866;p39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39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Generally guided by interviewer or ask interviewer for the same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Delve deep into one or more of the components made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Explain the thought process behind the design decision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Justify decision by explaining pros and cons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0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0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0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Detailed Design:: Example</a:t>
            </a:r>
            <a:endParaRPr/>
          </a:p>
        </p:txBody>
      </p:sp>
      <p:sp>
        <p:nvSpPr>
          <p:cNvPr id="875" name="Google Shape;875;p40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0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How will the load balancer work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Which algorithm will you select here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Is the choice of storage layer justified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1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1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 Framework</a:t>
            </a:r>
            <a:endParaRPr/>
          </a:p>
        </p:txBody>
      </p:sp>
      <p:sp>
        <p:nvSpPr>
          <p:cNvPr id="884" name="Google Shape;884;p41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1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Requirement analysis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Defining data models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Back of the envelope estimation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Designing  System Interfaces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High Level Design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Detailed Designs</a:t>
            </a:r>
            <a:endParaRPr/>
          </a:p>
          <a:p>
            <a:pPr indent="-228600" lvl="0" marL="60958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/>
              <a:t>Identifying and Resolving Bottlenecks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Analytics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2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2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and Resolving Bottlenecks</a:t>
            </a:r>
            <a:endParaRPr/>
          </a:p>
        </p:txBody>
      </p:sp>
      <p:sp>
        <p:nvSpPr>
          <p:cNvPr id="893" name="Google Shape;893;p42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2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Figure out Single Point of failures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Components which can’t scale beyond a certain point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Consider aspects like availability, fault tolerance, failure, recovery etc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3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3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3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and Resolving Bottlenecks:: Example</a:t>
            </a:r>
            <a:endParaRPr/>
          </a:p>
        </p:txBody>
      </p:sp>
      <p:sp>
        <p:nvSpPr>
          <p:cNvPr id="902" name="Google Shape;902;p43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3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57200" lvl="0" marL="8381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What will happen if Load balancer fails?</a:t>
            </a:r>
            <a:endParaRPr/>
          </a:p>
          <a:p>
            <a:pPr indent="-457200" lvl="0" marL="8381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Can the application perform if there are faults at DB layer</a:t>
            </a:r>
            <a:endParaRPr/>
          </a:p>
          <a:p>
            <a:pPr indent="-457200" lvl="0" marL="838185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How to cope with the situation when there is no network connectivity between client and API Gateway?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4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4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 Framework</a:t>
            </a:r>
            <a:endParaRPr/>
          </a:p>
        </p:txBody>
      </p:sp>
      <p:sp>
        <p:nvSpPr>
          <p:cNvPr id="911" name="Google Shape;911;p44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4"/>
          <p:cNvSpPr txBox="1"/>
          <p:nvPr>
            <p:ph idx="1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Requirement analysis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Defining data models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Back of the envelope estimation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Designing  System Interfaces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High Level Design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Detailed Designs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trike="sngStrike"/>
              <a:t>Identifying and Resolving Bottlenecks</a:t>
            </a:r>
            <a:endParaRPr/>
          </a:p>
          <a:p>
            <a:pPr indent="11430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/>
          <p:nvPr/>
        </p:nvSpPr>
        <p:spPr>
          <a:xfrm>
            <a:off x="0" y="7620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 txBox="1"/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What exactly is a System Design Interview?</a:t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5400000">
            <a:off x="1627450" y="3462719"/>
            <a:ext cx="5410200" cy="18288"/>
          </a:xfrm>
          <a:custGeom>
            <a:rect b="b" l="l" r="r" t="t"/>
            <a:pathLst>
              <a:path extrusionOk="0" fill="none" h="18288" w="541020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extrusionOk="0" h="18288" w="541020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10"/>
          <p:cNvGrpSpPr/>
          <p:nvPr/>
        </p:nvGrpSpPr>
        <p:grpSpPr>
          <a:xfrm>
            <a:off x="4648018" y="715012"/>
            <a:ext cx="6900512" cy="5387760"/>
            <a:chOff x="0" y="74190"/>
            <a:chExt cx="6900512" cy="5387760"/>
          </a:xfrm>
        </p:grpSpPr>
        <p:sp>
          <p:nvSpPr>
            <p:cNvPr id="257" name="Google Shape;257;p10"/>
            <p:cNvSpPr/>
            <p:nvPr/>
          </p:nvSpPr>
          <p:spPr>
            <a:xfrm>
              <a:off x="0" y="487470"/>
              <a:ext cx="6900512" cy="15876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0"/>
            <p:cNvSpPr txBox="1"/>
            <p:nvPr/>
          </p:nvSpPr>
          <p:spPr>
            <a:xfrm>
              <a:off x="0" y="487470"/>
              <a:ext cx="6900512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9125" lIns="535550" spcFirstLastPara="1" rIns="535550" wrap="square" tIns="58317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software engineer ability to problem solving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345025" y="74190"/>
              <a:ext cx="4830358" cy="82656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0"/>
            <p:cNvSpPr txBox="1"/>
            <p:nvPr/>
          </p:nvSpPr>
          <p:spPr>
            <a:xfrm>
              <a:off x="385374" y="114539"/>
              <a:ext cx="4749660" cy="74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575" spcFirstLastPara="1" rIns="1825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Coding Interview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0" y="2639550"/>
              <a:ext cx="6900512" cy="28224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A4A4A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0"/>
            <p:cNvSpPr txBox="1"/>
            <p:nvPr/>
          </p:nvSpPr>
          <p:spPr>
            <a:xfrm>
              <a:off x="0" y="2639550"/>
              <a:ext cx="6900512" cy="28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9125" lIns="535550" spcFirstLastPara="1" rIns="535550" wrap="square" tIns="58317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Requires knowledge of how to build robust, functional and scalable systems as per requirements (busine</a:t>
              </a: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ss)</a:t>
              </a:r>
              <a:r>
                <a:rPr b="0" i="0" lang="en-US" sz="2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 fundamentals help you achieve all the above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345025" y="2226270"/>
              <a:ext cx="4830358" cy="826560"/>
            </a:xfrm>
            <a:prstGeom prst="roundRect">
              <a:avLst>
                <a:gd fmla="val 16667" name="adj"/>
              </a:avLst>
            </a:prstGeom>
            <a:solidFill>
              <a:srgbClr val="A4A4A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 txBox="1"/>
            <p:nvPr/>
          </p:nvSpPr>
          <p:spPr>
            <a:xfrm>
              <a:off x="385374" y="2266619"/>
              <a:ext cx="4749660" cy="74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575" spcFirstLastPara="1" rIns="1825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Design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1"/>
          <p:cNvSpPr/>
          <p:nvPr/>
        </p:nvSpPr>
        <p:spPr>
          <a:xfrm>
            <a:off x="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1"/>
          <p:cNvSpPr txBox="1"/>
          <p:nvPr>
            <p:ph type="title"/>
          </p:nvPr>
        </p:nvSpPr>
        <p:spPr>
          <a:xfrm>
            <a:off x="838200" y="401221"/>
            <a:ext cx="10515600" cy="1348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How System Design Interview works</a:t>
            </a:r>
            <a:endParaRPr/>
          </a:p>
        </p:txBody>
      </p:sp>
      <p:sp>
        <p:nvSpPr>
          <p:cNvPr id="272" name="Google Shape;272;p11"/>
          <p:cNvSpPr txBox="1"/>
          <p:nvPr>
            <p:ph idx="1" type="body"/>
          </p:nvPr>
        </p:nvSpPr>
        <p:spPr>
          <a:xfrm>
            <a:off x="838200" y="2586789"/>
            <a:ext cx="10515600" cy="3590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9551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900"/>
              <a:t>Questions are intentionally very vague</a:t>
            </a:r>
            <a:endParaRPr/>
          </a:p>
          <a:p>
            <a:pPr indent="-219551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900"/>
              <a:t>Eg : Design Uber, Facebook etc</a:t>
            </a:r>
            <a:endParaRPr sz="1900"/>
          </a:p>
          <a:p>
            <a:pPr indent="-1079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900"/>
          </a:p>
          <a:p>
            <a:pPr indent="-219551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900"/>
              <a:t>Take this question and convert it into 45 mins discussion</a:t>
            </a:r>
            <a:endParaRPr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900"/>
          </a:p>
          <a:p>
            <a:pPr indent="-219551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900"/>
              <a:t>Never objectively correct or </a:t>
            </a:r>
            <a:r>
              <a:rPr lang="en-US" sz="1900"/>
              <a:t>incorrect</a:t>
            </a:r>
            <a:endParaRPr/>
          </a:p>
          <a:p>
            <a:pPr indent="-219551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900"/>
              <a:t>Confidently justify your solution</a:t>
            </a:r>
            <a:endParaRPr/>
          </a:p>
          <a:p>
            <a:pPr indent="-219551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900"/>
              <a:t>Explain why you made certain choice</a:t>
            </a:r>
            <a:endParaRPr/>
          </a:p>
          <a:p>
            <a:pPr indent="-219551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900"/>
              <a:t>Why you preferred parts of your system one way and not the other</a:t>
            </a:r>
            <a:endParaRPr/>
          </a:p>
          <a:p>
            <a:pPr indent="-219551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900"/>
              <a:t>Defend or correct your design when the interviewer challenges it.</a:t>
            </a:r>
            <a:endParaRPr/>
          </a:p>
          <a:p>
            <a:pPr indent="-1079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900"/>
          </a:p>
          <a:p>
            <a:pPr indent="-1079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2021-04-24T05:32:30Z</dcterms:created>
</cp:coreProperties>
</file>